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7"/>
  </p:normalViewPr>
  <p:slideViewPr>
    <p:cSldViewPr snapToGrid="0" snapToObjects="1">
      <p:cViewPr varScale="1">
        <p:scale>
          <a:sx n="122" d="100"/>
          <a:sy n="122" d="100"/>
        </p:scale>
        <p:origin x="3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A46DE-4651-42BF-A9C7-C6654D2F268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325BB29-1B0D-448F-941A-B59A883C58E3}">
      <dgm:prSet phldrT="[Texto]" custT="1"/>
      <dgm:spPr/>
      <dgm:t>
        <a:bodyPr/>
        <a:lstStyle/>
        <a:p>
          <a:r>
            <a:rPr lang="es-ES" sz="1200" dirty="0" err="1" smtClean="0"/>
            <a:t>Utilities</a:t>
          </a:r>
          <a:endParaRPr lang="es-ES" sz="1200" dirty="0"/>
        </a:p>
      </dgm:t>
    </dgm:pt>
    <dgm:pt modelId="{6F714187-97E1-4BEA-A4F3-0FE3588FC242}" type="parTrans" cxnId="{84E5611E-8BD4-4172-9850-FB9A155774B0}">
      <dgm:prSet/>
      <dgm:spPr/>
      <dgm:t>
        <a:bodyPr/>
        <a:lstStyle/>
        <a:p>
          <a:endParaRPr lang="es-ES" sz="1000"/>
        </a:p>
      </dgm:t>
    </dgm:pt>
    <dgm:pt modelId="{539DBD92-7020-4466-B5A4-7FED967F9B13}" type="sibTrans" cxnId="{84E5611E-8BD4-4172-9850-FB9A155774B0}">
      <dgm:prSet/>
      <dgm:spPr/>
      <dgm:t>
        <a:bodyPr/>
        <a:lstStyle/>
        <a:p>
          <a:endParaRPr lang="es-ES" sz="1000"/>
        </a:p>
      </dgm:t>
    </dgm:pt>
    <dgm:pt modelId="{11B0507F-FC2E-4C74-BEB3-4E5C2B4E962D}">
      <dgm:prSet phldrT="[Texto]" custT="1"/>
      <dgm:spPr/>
      <dgm:t>
        <a:bodyPr/>
        <a:lstStyle/>
        <a:p>
          <a:r>
            <a:rPr lang="es-ES" sz="1100" dirty="0" err="1" smtClean="0"/>
            <a:t>Public</a:t>
          </a:r>
          <a:r>
            <a:rPr lang="es-ES" sz="1100" dirty="0" smtClean="0"/>
            <a:t> </a:t>
          </a:r>
          <a:r>
            <a:rPr lang="es-ES" sz="1100" dirty="0" err="1" smtClean="0"/>
            <a:t>Transportation</a:t>
          </a:r>
          <a:endParaRPr lang="es-ES" sz="1100" dirty="0"/>
        </a:p>
      </dgm:t>
    </dgm:pt>
    <dgm:pt modelId="{BFBDE740-0EAD-459D-86E6-60F275909727}" type="parTrans" cxnId="{0BFC2E5E-9748-4266-9856-F2A23B3EABE4}">
      <dgm:prSet/>
      <dgm:spPr/>
      <dgm:t>
        <a:bodyPr/>
        <a:lstStyle/>
        <a:p>
          <a:endParaRPr lang="es-ES"/>
        </a:p>
      </dgm:t>
    </dgm:pt>
    <dgm:pt modelId="{F9F9C27B-CB8A-4412-939F-C62144BB08B2}" type="sibTrans" cxnId="{0BFC2E5E-9748-4266-9856-F2A23B3EABE4}">
      <dgm:prSet/>
      <dgm:spPr/>
      <dgm:t>
        <a:bodyPr/>
        <a:lstStyle/>
        <a:p>
          <a:endParaRPr lang="es-ES"/>
        </a:p>
      </dgm:t>
    </dgm:pt>
    <dgm:pt modelId="{1321FDD2-E294-4060-9EEA-FE67199907CF}">
      <dgm:prSet phldrT="[Texto]" custT="1"/>
      <dgm:spPr/>
      <dgm:t>
        <a:bodyPr/>
        <a:lstStyle/>
        <a:p>
          <a:r>
            <a:rPr lang="es-ES" sz="1200" dirty="0" err="1" smtClean="0"/>
            <a:t>Health</a:t>
          </a:r>
          <a:endParaRPr lang="es-ES" sz="1200" dirty="0"/>
        </a:p>
      </dgm:t>
    </dgm:pt>
    <dgm:pt modelId="{8CCDE028-5CDD-412A-987B-58FFD925CC3A}" type="parTrans" cxnId="{180A3F9A-6451-49F8-AED0-81BAE99D8946}">
      <dgm:prSet/>
      <dgm:spPr/>
      <dgm:t>
        <a:bodyPr/>
        <a:lstStyle/>
        <a:p>
          <a:endParaRPr lang="es-ES"/>
        </a:p>
      </dgm:t>
    </dgm:pt>
    <dgm:pt modelId="{DF2FC3ED-F176-4E70-AA4B-6C1D59A1170D}" type="sibTrans" cxnId="{180A3F9A-6451-49F8-AED0-81BAE99D8946}">
      <dgm:prSet/>
      <dgm:spPr/>
      <dgm:t>
        <a:bodyPr/>
        <a:lstStyle/>
        <a:p>
          <a:endParaRPr lang="es-ES"/>
        </a:p>
      </dgm:t>
    </dgm:pt>
    <dgm:pt modelId="{A29D1869-5424-44B0-879A-DB7A3A13C6C6}">
      <dgm:prSet phldrT="[Texto]" custT="1"/>
      <dgm:spPr/>
      <dgm:t>
        <a:bodyPr/>
        <a:lstStyle/>
        <a:p>
          <a:r>
            <a:rPr lang="es-ES" sz="1200" dirty="0" err="1" smtClean="0"/>
            <a:t>Safe</a:t>
          </a:r>
          <a:r>
            <a:rPr lang="es-ES" sz="1200" dirty="0" smtClean="0"/>
            <a:t> and </a:t>
          </a:r>
          <a:r>
            <a:rPr lang="es-ES" sz="1200" dirty="0" err="1" smtClean="0"/>
            <a:t>Secutiry</a:t>
          </a:r>
          <a:endParaRPr lang="es-ES" sz="1200" dirty="0"/>
        </a:p>
      </dgm:t>
    </dgm:pt>
    <dgm:pt modelId="{2C070606-FC48-4B15-955E-D3DDBF986081}" type="parTrans" cxnId="{1546E68A-55B2-43D1-90EA-D30F5C77715F}">
      <dgm:prSet/>
      <dgm:spPr/>
      <dgm:t>
        <a:bodyPr/>
        <a:lstStyle/>
        <a:p>
          <a:endParaRPr lang="es-ES"/>
        </a:p>
      </dgm:t>
    </dgm:pt>
    <dgm:pt modelId="{2996E556-3F30-489B-AEC4-B5CE69D2F453}" type="sibTrans" cxnId="{1546E68A-55B2-43D1-90EA-D30F5C77715F}">
      <dgm:prSet/>
      <dgm:spPr/>
      <dgm:t>
        <a:bodyPr/>
        <a:lstStyle/>
        <a:p>
          <a:endParaRPr lang="es-ES"/>
        </a:p>
      </dgm:t>
    </dgm:pt>
    <dgm:pt modelId="{AC0B78C1-1D52-4423-87AC-DFDDC8C185D3}">
      <dgm:prSet phldrT="[Texto]" custT="1"/>
      <dgm:spPr/>
      <dgm:t>
        <a:bodyPr/>
        <a:lstStyle/>
        <a:p>
          <a:r>
            <a:rPr lang="es-ES" sz="1200" dirty="0" err="1" smtClean="0"/>
            <a:t>Education</a:t>
          </a:r>
          <a:r>
            <a:rPr lang="es-ES" sz="1200" dirty="0" smtClean="0"/>
            <a:t> </a:t>
          </a:r>
          <a:r>
            <a:rPr lang="es-ES" sz="1200" dirty="0" smtClean="0"/>
            <a:t>and Culture</a:t>
          </a:r>
          <a:endParaRPr lang="es-ES" sz="1200" dirty="0"/>
        </a:p>
      </dgm:t>
    </dgm:pt>
    <dgm:pt modelId="{0465B981-5A4A-423E-B9F2-0D0AC1D18476}" type="parTrans" cxnId="{9B820E6B-5376-452F-9A1A-306DF1301F45}">
      <dgm:prSet/>
      <dgm:spPr/>
      <dgm:t>
        <a:bodyPr/>
        <a:lstStyle/>
        <a:p>
          <a:endParaRPr lang="es-ES"/>
        </a:p>
      </dgm:t>
    </dgm:pt>
    <dgm:pt modelId="{2DA435BC-4CCC-4FE0-976B-590F65633D1B}" type="sibTrans" cxnId="{9B820E6B-5376-452F-9A1A-306DF1301F45}">
      <dgm:prSet/>
      <dgm:spPr/>
      <dgm:t>
        <a:bodyPr/>
        <a:lstStyle/>
        <a:p>
          <a:endParaRPr lang="es-ES"/>
        </a:p>
      </dgm:t>
    </dgm:pt>
    <dgm:pt modelId="{21ABC2CE-7606-4601-9A15-B93EA38F5766}">
      <dgm:prSet phldrT="[Texto]" custT="1"/>
      <dgm:spPr/>
      <dgm:t>
        <a:bodyPr/>
        <a:lstStyle/>
        <a:p>
          <a:r>
            <a:rPr lang="es-ES" sz="1200" dirty="0" err="1" smtClean="0"/>
            <a:t>Urban</a:t>
          </a:r>
          <a:r>
            <a:rPr lang="es-ES" sz="1200" dirty="0" smtClean="0"/>
            <a:t> </a:t>
          </a:r>
          <a:r>
            <a:rPr lang="es-ES" sz="1200" dirty="0" err="1" smtClean="0"/>
            <a:t>Development</a:t>
          </a:r>
          <a:endParaRPr lang="es-ES" sz="1200" dirty="0"/>
        </a:p>
      </dgm:t>
    </dgm:pt>
    <dgm:pt modelId="{C8401DCC-AFB4-44FF-8BB1-2E82CB0F2E71}" type="parTrans" cxnId="{A1E5BD00-7C26-429F-B923-5E639D04A163}">
      <dgm:prSet/>
      <dgm:spPr/>
      <dgm:t>
        <a:bodyPr/>
        <a:lstStyle/>
        <a:p>
          <a:endParaRPr lang="es-ES"/>
        </a:p>
      </dgm:t>
    </dgm:pt>
    <dgm:pt modelId="{EA1C9B75-E1FC-4150-A1F3-91976C718356}" type="sibTrans" cxnId="{A1E5BD00-7C26-429F-B923-5E639D04A163}">
      <dgm:prSet/>
      <dgm:spPr/>
      <dgm:t>
        <a:bodyPr/>
        <a:lstStyle/>
        <a:p>
          <a:endParaRPr lang="es-ES"/>
        </a:p>
      </dgm:t>
    </dgm:pt>
    <dgm:pt modelId="{8AA3E476-DD62-4CF0-910A-3FB9DCE71697}">
      <dgm:prSet phldrT="[Texto]" custT="1"/>
      <dgm:spPr/>
      <dgm:t>
        <a:bodyPr/>
        <a:lstStyle/>
        <a:p>
          <a:r>
            <a:rPr lang="es-ES" sz="1100" dirty="0" err="1" smtClean="0"/>
            <a:t>Public</a:t>
          </a:r>
          <a:r>
            <a:rPr lang="es-ES" sz="1100" dirty="0" smtClean="0"/>
            <a:t> </a:t>
          </a:r>
          <a:r>
            <a:rPr lang="es-ES" sz="1100" dirty="0" err="1" smtClean="0"/>
            <a:t>Governance</a:t>
          </a:r>
          <a:endParaRPr lang="es-ES" sz="1100" dirty="0"/>
        </a:p>
      </dgm:t>
    </dgm:pt>
    <dgm:pt modelId="{D98860DC-E4D9-4BD6-BF5F-31FD1ACF2940}" type="parTrans" cxnId="{FE874CD6-C26B-41CE-957F-0238C86AE90B}">
      <dgm:prSet/>
      <dgm:spPr/>
      <dgm:t>
        <a:bodyPr/>
        <a:lstStyle/>
        <a:p>
          <a:endParaRPr lang="es-ES"/>
        </a:p>
      </dgm:t>
    </dgm:pt>
    <dgm:pt modelId="{5DA8F779-4E13-4CF1-BA12-FBF9C45BF8FB}" type="sibTrans" cxnId="{FE874CD6-C26B-41CE-957F-0238C86AE90B}">
      <dgm:prSet/>
      <dgm:spPr/>
      <dgm:t>
        <a:bodyPr/>
        <a:lstStyle/>
        <a:p>
          <a:endParaRPr lang="es-ES"/>
        </a:p>
      </dgm:t>
    </dgm:pt>
    <dgm:pt modelId="{6F48E4B8-A30D-4CBF-980B-B72983B6464F}">
      <dgm:prSet phldrT="[Texto]" custT="1"/>
      <dgm:spPr/>
      <dgm:t>
        <a:bodyPr/>
        <a:lstStyle/>
        <a:p>
          <a:r>
            <a:rPr lang="es-ES" sz="1200" dirty="0" smtClean="0"/>
            <a:t>Sport and </a:t>
          </a:r>
          <a:r>
            <a:rPr lang="es-ES" sz="1200" dirty="0" err="1" smtClean="0"/>
            <a:t>Recreation</a:t>
          </a:r>
          <a:endParaRPr lang="es-ES" sz="1200" dirty="0"/>
        </a:p>
      </dgm:t>
    </dgm:pt>
    <dgm:pt modelId="{2B4A9F3A-912A-4790-A6E3-CB721DA2F0DB}" type="parTrans" cxnId="{5725276A-E761-4E5A-B133-03C1F73BBDB5}">
      <dgm:prSet/>
      <dgm:spPr/>
      <dgm:t>
        <a:bodyPr/>
        <a:lstStyle/>
        <a:p>
          <a:endParaRPr lang="es-ES"/>
        </a:p>
      </dgm:t>
    </dgm:pt>
    <dgm:pt modelId="{AE00C2A6-337C-400B-A3FF-2DD551ACCC81}" type="sibTrans" cxnId="{5725276A-E761-4E5A-B133-03C1F73BBDB5}">
      <dgm:prSet/>
      <dgm:spPr/>
      <dgm:t>
        <a:bodyPr/>
        <a:lstStyle/>
        <a:p>
          <a:endParaRPr lang="es-ES"/>
        </a:p>
      </dgm:t>
    </dgm:pt>
    <dgm:pt modelId="{4D175A2A-B57C-41F7-A9A3-10B4A38DA846}">
      <dgm:prSet phldrT="[Texto]" custT="1"/>
      <dgm:spPr/>
      <dgm:t>
        <a:bodyPr/>
        <a:lstStyle/>
        <a:p>
          <a:r>
            <a:rPr lang="es-ES" sz="1200" dirty="0" err="1" smtClean="0"/>
            <a:t>Enviromental</a:t>
          </a:r>
          <a:endParaRPr lang="es-ES" sz="1200" dirty="0"/>
        </a:p>
      </dgm:t>
    </dgm:pt>
    <dgm:pt modelId="{2C8687C2-CF66-446F-A255-512DC42B1056}" type="parTrans" cxnId="{5240407E-BC12-4927-B487-D5B971792C4F}">
      <dgm:prSet/>
      <dgm:spPr/>
      <dgm:t>
        <a:bodyPr/>
        <a:lstStyle/>
        <a:p>
          <a:endParaRPr lang="es-ES"/>
        </a:p>
      </dgm:t>
    </dgm:pt>
    <dgm:pt modelId="{BD6CC528-C2B2-4E49-B82C-0072DB7A9B59}" type="sibTrans" cxnId="{5240407E-BC12-4927-B487-D5B971792C4F}">
      <dgm:prSet/>
      <dgm:spPr/>
      <dgm:t>
        <a:bodyPr/>
        <a:lstStyle/>
        <a:p>
          <a:endParaRPr lang="es-ES"/>
        </a:p>
      </dgm:t>
    </dgm:pt>
    <dgm:pt modelId="{50C92AE3-321E-4100-995D-3A905F51CB65}" type="pres">
      <dgm:prSet presAssocID="{AEEA46DE-4651-42BF-A9C7-C6654D2F26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79B455FA-1297-4FD8-B404-CFE5F20B1329}" type="pres">
      <dgm:prSet presAssocID="{0325BB29-1B0D-448F-941A-B59A883C58E3}" presName="node" presStyleLbl="node1" presStyleIdx="0" presStyleCnt="9" custLinFactNeighborX="-12136" custLinFactNeighborY="-9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ABAF3CE-3BB7-4810-A38F-24B5B4B543C7}" type="pres">
      <dgm:prSet presAssocID="{539DBD92-7020-4466-B5A4-7FED967F9B13}" presName="sibTrans" presStyleCnt="0"/>
      <dgm:spPr/>
    </dgm:pt>
    <dgm:pt modelId="{66147120-1FEB-4AB6-9BA0-68A1E132FEEE}" type="pres">
      <dgm:prSet presAssocID="{11B0507F-FC2E-4C74-BEB3-4E5C2B4E962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594A0B-1DEF-4701-AD11-2548336EFCE4}" type="pres">
      <dgm:prSet presAssocID="{F9F9C27B-CB8A-4412-939F-C62144BB08B2}" presName="sibTrans" presStyleCnt="0"/>
      <dgm:spPr/>
    </dgm:pt>
    <dgm:pt modelId="{26103EAC-FEF5-48A7-893A-3304F822F0E5}" type="pres">
      <dgm:prSet presAssocID="{1321FDD2-E294-4060-9EEA-FE67199907C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5367971-D80F-46EF-A5C6-537CF821F359}" type="pres">
      <dgm:prSet presAssocID="{DF2FC3ED-F176-4E70-AA4B-6C1D59A1170D}" presName="sibTrans" presStyleCnt="0"/>
      <dgm:spPr/>
    </dgm:pt>
    <dgm:pt modelId="{11778E34-EA74-45F9-B332-1183CC6D9E87}" type="pres">
      <dgm:prSet presAssocID="{A29D1869-5424-44B0-879A-DB7A3A13C6C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90EF5C-3B0D-4EE4-B9A0-13298380FE25}" type="pres">
      <dgm:prSet presAssocID="{2996E556-3F30-489B-AEC4-B5CE69D2F453}" presName="sibTrans" presStyleCnt="0"/>
      <dgm:spPr/>
    </dgm:pt>
    <dgm:pt modelId="{E92C662D-7E69-4C51-B802-FC15BDC590D7}" type="pres">
      <dgm:prSet presAssocID="{AC0B78C1-1D52-4423-87AC-DFDDC8C185D3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7FA80A5-7A1C-4732-94FC-BFBA9D1D3907}" type="pres">
      <dgm:prSet presAssocID="{2DA435BC-4CCC-4FE0-976B-590F65633D1B}" presName="sibTrans" presStyleCnt="0"/>
      <dgm:spPr/>
    </dgm:pt>
    <dgm:pt modelId="{F6A78B8B-0321-4896-9EBB-A03426A87392}" type="pres">
      <dgm:prSet presAssocID="{21ABC2CE-7606-4601-9A15-B93EA38F576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77B55C-38EC-43A8-B383-9D8B3DCE45AC}" type="pres">
      <dgm:prSet presAssocID="{EA1C9B75-E1FC-4150-A1F3-91976C718356}" presName="sibTrans" presStyleCnt="0"/>
      <dgm:spPr/>
    </dgm:pt>
    <dgm:pt modelId="{144C5253-175E-46EC-9BDF-49620DFE9C8A}" type="pres">
      <dgm:prSet presAssocID="{8AA3E476-DD62-4CF0-910A-3FB9DCE7169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D245B6-4889-4FEA-9C19-D35D6669F02B}" type="pres">
      <dgm:prSet presAssocID="{5DA8F779-4E13-4CF1-BA12-FBF9C45BF8FB}" presName="sibTrans" presStyleCnt="0"/>
      <dgm:spPr/>
    </dgm:pt>
    <dgm:pt modelId="{D220548D-DFB4-43B0-B900-706D8E0AC2E8}" type="pres">
      <dgm:prSet presAssocID="{6F48E4B8-A30D-4CBF-980B-B72983B6464F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6557E8-145A-4588-935C-8F2B1F07EAB7}" type="pres">
      <dgm:prSet presAssocID="{AE00C2A6-337C-400B-A3FF-2DD551ACCC81}" presName="sibTrans" presStyleCnt="0"/>
      <dgm:spPr/>
    </dgm:pt>
    <dgm:pt modelId="{82F28A37-9341-44DD-B9FD-CDC01CB92051}" type="pres">
      <dgm:prSet presAssocID="{4D175A2A-B57C-41F7-A9A3-10B4A38DA84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DB4C97F-760A-43DC-9F09-DCCA1A128BF1}" type="presOf" srcId="{AC0B78C1-1D52-4423-87AC-DFDDC8C185D3}" destId="{E92C662D-7E69-4C51-B802-FC15BDC590D7}" srcOrd="0" destOrd="0" presId="urn:microsoft.com/office/officeart/2005/8/layout/default"/>
    <dgm:cxn modelId="{4824EDDB-73CD-4EF4-ACCC-7D22CBEDCA3E}" type="presOf" srcId="{A29D1869-5424-44B0-879A-DB7A3A13C6C6}" destId="{11778E34-EA74-45F9-B332-1183CC6D9E87}" srcOrd="0" destOrd="0" presId="urn:microsoft.com/office/officeart/2005/8/layout/default"/>
    <dgm:cxn modelId="{2CF8AFE4-99F7-42CE-BBD1-AED808E9EFE5}" type="presOf" srcId="{6F48E4B8-A30D-4CBF-980B-B72983B6464F}" destId="{D220548D-DFB4-43B0-B900-706D8E0AC2E8}" srcOrd="0" destOrd="0" presId="urn:microsoft.com/office/officeart/2005/8/layout/default"/>
    <dgm:cxn modelId="{FC5F3417-48D8-4D25-A290-CAD724965EA8}" type="presOf" srcId="{8AA3E476-DD62-4CF0-910A-3FB9DCE71697}" destId="{144C5253-175E-46EC-9BDF-49620DFE9C8A}" srcOrd="0" destOrd="0" presId="urn:microsoft.com/office/officeart/2005/8/layout/default"/>
    <dgm:cxn modelId="{9B820E6B-5376-452F-9A1A-306DF1301F45}" srcId="{AEEA46DE-4651-42BF-A9C7-C6654D2F268C}" destId="{AC0B78C1-1D52-4423-87AC-DFDDC8C185D3}" srcOrd="4" destOrd="0" parTransId="{0465B981-5A4A-423E-B9F2-0D0AC1D18476}" sibTransId="{2DA435BC-4CCC-4FE0-976B-590F65633D1B}"/>
    <dgm:cxn modelId="{6701CCF4-4A05-4822-951B-B788DDDFF317}" type="presOf" srcId="{4D175A2A-B57C-41F7-A9A3-10B4A38DA846}" destId="{82F28A37-9341-44DD-B9FD-CDC01CB92051}" srcOrd="0" destOrd="0" presId="urn:microsoft.com/office/officeart/2005/8/layout/default"/>
    <dgm:cxn modelId="{1546E68A-55B2-43D1-90EA-D30F5C77715F}" srcId="{AEEA46DE-4651-42BF-A9C7-C6654D2F268C}" destId="{A29D1869-5424-44B0-879A-DB7A3A13C6C6}" srcOrd="3" destOrd="0" parTransId="{2C070606-FC48-4B15-955E-D3DDBF986081}" sibTransId="{2996E556-3F30-489B-AEC4-B5CE69D2F453}"/>
    <dgm:cxn modelId="{180A3F9A-6451-49F8-AED0-81BAE99D8946}" srcId="{AEEA46DE-4651-42BF-A9C7-C6654D2F268C}" destId="{1321FDD2-E294-4060-9EEA-FE67199907CF}" srcOrd="2" destOrd="0" parTransId="{8CCDE028-5CDD-412A-987B-58FFD925CC3A}" sibTransId="{DF2FC3ED-F176-4E70-AA4B-6C1D59A1170D}"/>
    <dgm:cxn modelId="{0641AC0D-6F0A-4054-967D-3A12F1CCF1C7}" type="presOf" srcId="{AEEA46DE-4651-42BF-A9C7-C6654D2F268C}" destId="{50C92AE3-321E-4100-995D-3A905F51CB65}" srcOrd="0" destOrd="0" presId="urn:microsoft.com/office/officeart/2005/8/layout/default"/>
    <dgm:cxn modelId="{D083C930-9158-4408-8060-868BD4A8939D}" type="presOf" srcId="{1321FDD2-E294-4060-9EEA-FE67199907CF}" destId="{26103EAC-FEF5-48A7-893A-3304F822F0E5}" srcOrd="0" destOrd="0" presId="urn:microsoft.com/office/officeart/2005/8/layout/default"/>
    <dgm:cxn modelId="{A26A2E75-B7A6-48A5-9BDC-56EC9038660F}" type="presOf" srcId="{21ABC2CE-7606-4601-9A15-B93EA38F5766}" destId="{F6A78B8B-0321-4896-9EBB-A03426A87392}" srcOrd="0" destOrd="0" presId="urn:microsoft.com/office/officeart/2005/8/layout/default"/>
    <dgm:cxn modelId="{1091C04C-30C7-4ACA-BF88-471BE85B2FF9}" type="presOf" srcId="{11B0507F-FC2E-4C74-BEB3-4E5C2B4E962D}" destId="{66147120-1FEB-4AB6-9BA0-68A1E132FEEE}" srcOrd="0" destOrd="0" presId="urn:microsoft.com/office/officeart/2005/8/layout/default"/>
    <dgm:cxn modelId="{0BFC2E5E-9748-4266-9856-F2A23B3EABE4}" srcId="{AEEA46DE-4651-42BF-A9C7-C6654D2F268C}" destId="{11B0507F-FC2E-4C74-BEB3-4E5C2B4E962D}" srcOrd="1" destOrd="0" parTransId="{BFBDE740-0EAD-459D-86E6-60F275909727}" sibTransId="{F9F9C27B-CB8A-4412-939F-C62144BB08B2}"/>
    <dgm:cxn modelId="{A1E5BD00-7C26-429F-B923-5E639D04A163}" srcId="{AEEA46DE-4651-42BF-A9C7-C6654D2F268C}" destId="{21ABC2CE-7606-4601-9A15-B93EA38F5766}" srcOrd="5" destOrd="0" parTransId="{C8401DCC-AFB4-44FF-8BB1-2E82CB0F2E71}" sibTransId="{EA1C9B75-E1FC-4150-A1F3-91976C718356}"/>
    <dgm:cxn modelId="{5240407E-BC12-4927-B487-D5B971792C4F}" srcId="{AEEA46DE-4651-42BF-A9C7-C6654D2F268C}" destId="{4D175A2A-B57C-41F7-A9A3-10B4A38DA846}" srcOrd="8" destOrd="0" parTransId="{2C8687C2-CF66-446F-A255-512DC42B1056}" sibTransId="{BD6CC528-C2B2-4E49-B82C-0072DB7A9B59}"/>
    <dgm:cxn modelId="{FE874CD6-C26B-41CE-957F-0238C86AE90B}" srcId="{AEEA46DE-4651-42BF-A9C7-C6654D2F268C}" destId="{8AA3E476-DD62-4CF0-910A-3FB9DCE71697}" srcOrd="6" destOrd="0" parTransId="{D98860DC-E4D9-4BD6-BF5F-31FD1ACF2940}" sibTransId="{5DA8F779-4E13-4CF1-BA12-FBF9C45BF8FB}"/>
    <dgm:cxn modelId="{5725276A-E761-4E5A-B133-03C1F73BBDB5}" srcId="{AEEA46DE-4651-42BF-A9C7-C6654D2F268C}" destId="{6F48E4B8-A30D-4CBF-980B-B72983B6464F}" srcOrd="7" destOrd="0" parTransId="{2B4A9F3A-912A-4790-A6E3-CB721DA2F0DB}" sibTransId="{AE00C2A6-337C-400B-A3FF-2DD551ACCC81}"/>
    <dgm:cxn modelId="{84E5611E-8BD4-4172-9850-FB9A155774B0}" srcId="{AEEA46DE-4651-42BF-A9C7-C6654D2F268C}" destId="{0325BB29-1B0D-448F-941A-B59A883C58E3}" srcOrd="0" destOrd="0" parTransId="{6F714187-97E1-4BEA-A4F3-0FE3588FC242}" sibTransId="{539DBD92-7020-4466-B5A4-7FED967F9B13}"/>
    <dgm:cxn modelId="{D18EC854-69E5-4AB1-9C52-0DDB800F450D}" type="presOf" srcId="{0325BB29-1B0D-448F-941A-B59A883C58E3}" destId="{79B455FA-1297-4FD8-B404-CFE5F20B1329}" srcOrd="0" destOrd="0" presId="urn:microsoft.com/office/officeart/2005/8/layout/default"/>
    <dgm:cxn modelId="{0EE59985-961A-4B2C-99A4-B452BB175362}" type="presParOf" srcId="{50C92AE3-321E-4100-995D-3A905F51CB65}" destId="{79B455FA-1297-4FD8-B404-CFE5F20B1329}" srcOrd="0" destOrd="0" presId="urn:microsoft.com/office/officeart/2005/8/layout/default"/>
    <dgm:cxn modelId="{C37D5EC7-FEC9-43CB-8884-DE7D33CFB1FF}" type="presParOf" srcId="{50C92AE3-321E-4100-995D-3A905F51CB65}" destId="{3ABAF3CE-3BB7-4810-A38F-24B5B4B543C7}" srcOrd="1" destOrd="0" presId="urn:microsoft.com/office/officeart/2005/8/layout/default"/>
    <dgm:cxn modelId="{6281CFD1-B3D5-4E58-9934-058BC5262198}" type="presParOf" srcId="{50C92AE3-321E-4100-995D-3A905F51CB65}" destId="{66147120-1FEB-4AB6-9BA0-68A1E132FEEE}" srcOrd="2" destOrd="0" presId="urn:microsoft.com/office/officeart/2005/8/layout/default"/>
    <dgm:cxn modelId="{F517E355-5DDA-4C42-AC08-C44959378077}" type="presParOf" srcId="{50C92AE3-321E-4100-995D-3A905F51CB65}" destId="{DB594A0B-1DEF-4701-AD11-2548336EFCE4}" srcOrd="3" destOrd="0" presId="urn:microsoft.com/office/officeart/2005/8/layout/default"/>
    <dgm:cxn modelId="{363CD280-2D7B-4F2E-AEA7-2DB3FB10ACE9}" type="presParOf" srcId="{50C92AE3-321E-4100-995D-3A905F51CB65}" destId="{26103EAC-FEF5-48A7-893A-3304F822F0E5}" srcOrd="4" destOrd="0" presId="urn:microsoft.com/office/officeart/2005/8/layout/default"/>
    <dgm:cxn modelId="{3FAC689E-BD81-4749-B731-5FAC4F36A0C6}" type="presParOf" srcId="{50C92AE3-321E-4100-995D-3A905F51CB65}" destId="{B5367971-D80F-46EF-A5C6-537CF821F359}" srcOrd="5" destOrd="0" presId="urn:microsoft.com/office/officeart/2005/8/layout/default"/>
    <dgm:cxn modelId="{A6FE96EE-6F03-4AA6-A879-84B8A80989E0}" type="presParOf" srcId="{50C92AE3-321E-4100-995D-3A905F51CB65}" destId="{11778E34-EA74-45F9-B332-1183CC6D9E87}" srcOrd="6" destOrd="0" presId="urn:microsoft.com/office/officeart/2005/8/layout/default"/>
    <dgm:cxn modelId="{AF5FE934-6BD5-4E96-8FFA-F42546CF03AC}" type="presParOf" srcId="{50C92AE3-321E-4100-995D-3A905F51CB65}" destId="{9790EF5C-3B0D-4EE4-B9A0-13298380FE25}" srcOrd="7" destOrd="0" presId="urn:microsoft.com/office/officeart/2005/8/layout/default"/>
    <dgm:cxn modelId="{8E0D76FC-A61E-48D7-AA35-3AEFE8B836A9}" type="presParOf" srcId="{50C92AE3-321E-4100-995D-3A905F51CB65}" destId="{E92C662D-7E69-4C51-B802-FC15BDC590D7}" srcOrd="8" destOrd="0" presId="urn:microsoft.com/office/officeart/2005/8/layout/default"/>
    <dgm:cxn modelId="{6E0A7E23-4955-4250-8FF0-5655C97A4430}" type="presParOf" srcId="{50C92AE3-321E-4100-995D-3A905F51CB65}" destId="{F7FA80A5-7A1C-4732-94FC-BFBA9D1D3907}" srcOrd="9" destOrd="0" presId="urn:microsoft.com/office/officeart/2005/8/layout/default"/>
    <dgm:cxn modelId="{102A431A-742E-4734-B65B-478780FDCC84}" type="presParOf" srcId="{50C92AE3-321E-4100-995D-3A905F51CB65}" destId="{F6A78B8B-0321-4896-9EBB-A03426A87392}" srcOrd="10" destOrd="0" presId="urn:microsoft.com/office/officeart/2005/8/layout/default"/>
    <dgm:cxn modelId="{A4B46631-6261-4A0D-B7F3-41BDCBED88B8}" type="presParOf" srcId="{50C92AE3-321E-4100-995D-3A905F51CB65}" destId="{6577B55C-38EC-43A8-B383-9D8B3DCE45AC}" srcOrd="11" destOrd="0" presId="urn:microsoft.com/office/officeart/2005/8/layout/default"/>
    <dgm:cxn modelId="{BE57AF47-B2CE-4C88-B98A-65A29320EAA5}" type="presParOf" srcId="{50C92AE3-321E-4100-995D-3A905F51CB65}" destId="{144C5253-175E-46EC-9BDF-49620DFE9C8A}" srcOrd="12" destOrd="0" presId="urn:microsoft.com/office/officeart/2005/8/layout/default"/>
    <dgm:cxn modelId="{B5035BB6-D004-4A03-BE04-A858419BC551}" type="presParOf" srcId="{50C92AE3-321E-4100-995D-3A905F51CB65}" destId="{D5D245B6-4889-4FEA-9C19-D35D6669F02B}" srcOrd="13" destOrd="0" presId="urn:microsoft.com/office/officeart/2005/8/layout/default"/>
    <dgm:cxn modelId="{A4531685-94B4-4CA1-BA0E-1FE7FCCA6FF3}" type="presParOf" srcId="{50C92AE3-321E-4100-995D-3A905F51CB65}" destId="{D220548D-DFB4-43B0-B900-706D8E0AC2E8}" srcOrd="14" destOrd="0" presId="urn:microsoft.com/office/officeart/2005/8/layout/default"/>
    <dgm:cxn modelId="{1B9B534D-A932-464C-9F94-F782682D2043}" type="presParOf" srcId="{50C92AE3-321E-4100-995D-3A905F51CB65}" destId="{DB6557E8-145A-4588-935C-8F2B1F07EAB7}" srcOrd="15" destOrd="0" presId="urn:microsoft.com/office/officeart/2005/8/layout/default"/>
    <dgm:cxn modelId="{92F9123D-AB72-403A-9EE2-7580B13060D3}" type="presParOf" srcId="{50C92AE3-321E-4100-995D-3A905F51CB65}" destId="{82F28A37-9341-44DD-B9FD-CDC01CB9205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5E6EB-1183-4E6F-9BD6-EFEFD8991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3D7BD7C1-6545-479B-BD78-97E08D68F52C}">
      <dgm:prSet phldrT="[Texto]" custT="1"/>
      <dgm:spPr/>
      <dgm:t>
        <a:bodyPr/>
        <a:lstStyle/>
        <a:p>
          <a:r>
            <a:rPr lang="en-US" sz="1600" noProof="0" dirty="0" smtClean="0"/>
            <a:t>Economy</a:t>
          </a:r>
          <a:endParaRPr lang="en-US" sz="1600" noProof="0" dirty="0"/>
        </a:p>
      </dgm:t>
    </dgm:pt>
    <dgm:pt modelId="{DF99B193-0495-4915-96A3-07D6FFCE2B4B}" type="parTrans" cxnId="{3680EEF6-4CE9-4D5F-A022-137B28B0D4B6}">
      <dgm:prSet/>
      <dgm:spPr/>
      <dgm:t>
        <a:bodyPr/>
        <a:lstStyle/>
        <a:p>
          <a:endParaRPr lang="es-ES" sz="1200"/>
        </a:p>
      </dgm:t>
    </dgm:pt>
    <dgm:pt modelId="{B4AB8B4B-1E2F-4D2E-803D-F46F24C89063}" type="sibTrans" cxnId="{3680EEF6-4CE9-4D5F-A022-137B28B0D4B6}">
      <dgm:prSet/>
      <dgm:spPr/>
      <dgm:t>
        <a:bodyPr/>
        <a:lstStyle/>
        <a:p>
          <a:endParaRPr lang="es-ES" sz="1200"/>
        </a:p>
      </dgm:t>
    </dgm:pt>
    <dgm:pt modelId="{96E2106B-067B-4F1B-9F46-A987E05E628E}">
      <dgm:prSet phldrT="[Texto]" custT="1"/>
      <dgm:spPr/>
      <dgm:t>
        <a:bodyPr/>
        <a:lstStyle/>
        <a:p>
          <a:r>
            <a:rPr lang="en-US" sz="1600" noProof="0" dirty="0" smtClean="0"/>
            <a:t>Governance</a:t>
          </a:r>
          <a:endParaRPr lang="en-US" sz="1600" noProof="0" dirty="0"/>
        </a:p>
      </dgm:t>
    </dgm:pt>
    <dgm:pt modelId="{47EAE5AE-02E2-4E4E-91E1-168841D4C77D}" type="parTrans" cxnId="{E0874CB1-09F8-4F8B-8D36-979C643CCEF8}">
      <dgm:prSet/>
      <dgm:spPr/>
      <dgm:t>
        <a:bodyPr/>
        <a:lstStyle/>
        <a:p>
          <a:endParaRPr lang="es-ES" sz="1200"/>
        </a:p>
      </dgm:t>
    </dgm:pt>
    <dgm:pt modelId="{04D34F13-D917-4A23-AE94-A47649A886FE}" type="sibTrans" cxnId="{E0874CB1-09F8-4F8B-8D36-979C643CCEF8}">
      <dgm:prSet/>
      <dgm:spPr/>
      <dgm:t>
        <a:bodyPr/>
        <a:lstStyle/>
        <a:p>
          <a:endParaRPr lang="es-ES" sz="1200"/>
        </a:p>
      </dgm:t>
    </dgm:pt>
    <dgm:pt modelId="{D5497DAB-FB55-46FF-9DD0-BE8CE076963E}">
      <dgm:prSet phldrT="[Texto]" custT="1"/>
      <dgm:spPr/>
      <dgm:t>
        <a:bodyPr/>
        <a:lstStyle/>
        <a:p>
          <a:r>
            <a:rPr lang="en-US" sz="1600" noProof="0" dirty="0" smtClean="0"/>
            <a:t>Society</a:t>
          </a:r>
          <a:endParaRPr lang="en-US" sz="1600" noProof="0" dirty="0"/>
        </a:p>
      </dgm:t>
    </dgm:pt>
    <dgm:pt modelId="{12391EA9-B39A-4F61-BC8D-3A9081D1666F}" type="parTrans" cxnId="{11A73F69-CDAF-4E02-A269-9A0047CBA177}">
      <dgm:prSet/>
      <dgm:spPr/>
      <dgm:t>
        <a:bodyPr/>
        <a:lstStyle/>
        <a:p>
          <a:endParaRPr lang="es-ES" sz="1200"/>
        </a:p>
      </dgm:t>
    </dgm:pt>
    <dgm:pt modelId="{6330102D-F4D4-4215-8564-9B0C9867C4C6}" type="sibTrans" cxnId="{11A73F69-CDAF-4E02-A269-9A0047CBA177}">
      <dgm:prSet/>
      <dgm:spPr/>
      <dgm:t>
        <a:bodyPr/>
        <a:lstStyle/>
        <a:p>
          <a:endParaRPr lang="es-ES" sz="1200"/>
        </a:p>
      </dgm:t>
    </dgm:pt>
    <dgm:pt modelId="{75D7AF90-F81F-4850-85A7-B3AB39A3FEB9}">
      <dgm:prSet phldrT="[Texto]" custT="1"/>
      <dgm:spPr/>
      <dgm:t>
        <a:bodyPr/>
        <a:lstStyle/>
        <a:p>
          <a:r>
            <a:rPr lang="en-US" sz="1600" noProof="0" dirty="0" smtClean="0"/>
            <a:t>Environmental</a:t>
          </a:r>
          <a:endParaRPr lang="en-US" sz="1600" noProof="0" dirty="0"/>
        </a:p>
      </dgm:t>
    </dgm:pt>
    <dgm:pt modelId="{ADF115BC-20A6-4EF7-AA9E-54CC79123657}" type="parTrans" cxnId="{BC7592E5-A0FF-4D03-844E-BF37068FB8DD}">
      <dgm:prSet/>
      <dgm:spPr/>
      <dgm:t>
        <a:bodyPr/>
        <a:lstStyle/>
        <a:p>
          <a:endParaRPr lang="es-ES" sz="1200"/>
        </a:p>
      </dgm:t>
    </dgm:pt>
    <dgm:pt modelId="{E3AB72D0-294F-4FD2-9DC7-0CAD2454B66A}" type="sibTrans" cxnId="{BC7592E5-A0FF-4D03-844E-BF37068FB8DD}">
      <dgm:prSet/>
      <dgm:spPr/>
      <dgm:t>
        <a:bodyPr/>
        <a:lstStyle/>
        <a:p>
          <a:endParaRPr lang="es-ES" sz="1200"/>
        </a:p>
      </dgm:t>
    </dgm:pt>
    <dgm:pt modelId="{B7FCEC73-F17F-48E5-B58B-388D894078EE}" type="pres">
      <dgm:prSet presAssocID="{AEA5E6EB-1183-4E6F-9BD6-EFEFD89917A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6D440CF-787D-4017-A68A-21090C5EBDEC}" type="pres">
      <dgm:prSet presAssocID="{3D7BD7C1-6545-479B-BD78-97E08D68F52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2D48E82-6BB4-40C5-9F7F-A04285C34A84}" type="pres">
      <dgm:prSet presAssocID="{B4AB8B4B-1E2F-4D2E-803D-F46F24C89063}" presName="sibTrans" presStyleCnt="0"/>
      <dgm:spPr/>
    </dgm:pt>
    <dgm:pt modelId="{AB3E4C7E-678A-4A0E-958D-460FB7D53668}" type="pres">
      <dgm:prSet presAssocID="{96E2106B-067B-4F1B-9F46-A987E05E628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32FBFF1-99F4-4BBE-A542-29789B3E15EE}" type="pres">
      <dgm:prSet presAssocID="{04D34F13-D917-4A23-AE94-A47649A886FE}" presName="sibTrans" presStyleCnt="0"/>
      <dgm:spPr/>
    </dgm:pt>
    <dgm:pt modelId="{035D34D5-F7DE-48D7-ADAF-B20B9C5F9743}" type="pres">
      <dgm:prSet presAssocID="{75D7AF90-F81F-4850-85A7-B3AB39A3FEB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E611D8-CB2B-4066-9DB4-2175C4743A60}" type="pres">
      <dgm:prSet presAssocID="{E3AB72D0-294F-4FD2-9DC7-0CAD2454B66A}" presName="sibTrans" presStyleCnt="0"/>
      <dgm:spPr/>
    </dgm:pt>
    <dgm:pt modelId="{6D923E9C-3764-4563-B3D4-201A8FC634C3}" type="pres">
      <dgm:prSet presAssocID="{D5497DAB-FB55-46FF-9DD0-BE8CE076963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F7CC76F-DC99-47D7-AA19-57AD06151F4D}" type="presOf" srcId="{AEA5E6EB-1183-4E6F-9BD6-EFEFD89917A7}" destId="{B7FCEC73-F17F-48E5-B58B-388D894078EE}" srcOrd="0" destOrd="0" presId="urn:microsoft.com/office/officeart/2005/8/layout/default"/>
    <dgm:cxn modelId="{3680EEF6-4CE9-4D5F-A022-137B28B0D4B6}" srcId="{AEA5E6EB-1183-4E6F-9BD6-EFEFD89917A7}" destId="{3D7BD7C1-6545-479B-BD78-97E08D68F52C}" srcOrd="0" destOrd="0" parTransId="{DF99B193-0495-4915-96A3-07D6FFCE2B4B}" sibTransId="{B4AB8B4B-1E2F-4D2E-803D-F46F24C89063}"/>
    <dgm:cxn modelId="{BC7592E5-A0FF-4D03-844E-BF37068FB8DD}" srcId="{AEA5E6EB-1183-4E6F-9BD6-EFEFD89917A7}" destId="{75D7AF90-F81F-4850-85A7-B3AB39A3FEB9}" srcOrd="2" destOrd="0" parTransId="{ADF115BC-20A6-4EF7-AA9E-54CC79123657}" sibTransId="{E3AB72D0-294F-4FD2-9DC7-0CAD2454B66A}"/>
    <dgm:cxn modelId="{6F30D502-2129-4CAC-9BCA-05DB017C2D84}" type="presOf" srcId="{75D7AF90-F81F-4850-85A7-B3AB39A3FEB9}" destId="{035D34D5-F7DE-48D7-ADAF-B20B9C5F9743}" srcOrd="0" destOrd="0" presId="urn:microsoft.com/office/officeart/2005/8/layout/default"/>
    <dgm:cxn modelId="{11A73F69-CDAF-4E02-A269-9A0047CBA177}" srcId="{AEA5E6EB-1183-4E6F-9BD6-EFEFD89917A7}" destId="{D5497DAB-FB55-46FF-9DD0-BE8CE076963E}" srcOrd="3" destOrd="0" parTransId="{12391EA9-B39A-4F61-BC8D-3A9081D1666F}" sibTransId="{6330102D-F4D4-4215-8564-9B0C9867C4C6}"/>
    <dgm:cxn modelId="{90E572D9-6209-4D8F-A5D5-E5F69C91C3A4}" type="presOf" srcId="{3D7BD7C1-6545-479B-BD78-97E08D68F52C}" destId="{96D440CF-787D-4017-A68A-21090C5EBDEC}" srcOrd="0" destOrd="0" presId="urn:microsoft.com/office/officeart/2005/8/layout/default"/>
    <dgm:cxn modelId="{A022B3E5-23CD-40A1-A784-8BB6C456468A}" type="presOf" srcId="{D5497DAB-FB55-46FF-9DD0-BE8CE076963E}" destId="{6D923E9C-3764-4563-B3D4-201A8FC634C3}" srcOrd="0" destOrd="0" presId="urn:microsoft.com/office/officeart/2005/8/layout/default"/>
    <dgm:cxn modelId="{CC6A1685-B6FB-418A-8559-B101CA887219}" type="presOf" srcId="{96E2106B-067B-4F1B-9F46-A987E05E628E}" destId="{AB3E4C7E-678A-4A0E-958D-460FB7D53668}" srcOrd="0" destOrd="0" presId="urn:microsoft.com/office/officeart/2005/8/layout/default"/>
    <dgm:cxn modelId="{E0874CB1-09F8-4F8B-8D36-979C643CCEF8}" srcId="{AEA5E6EB-1183-4E6F-9BD6-EFEFD89917A7}" destId="{96E2106B-067B-4F1B-9F46-A987E05E628E}" srcOrd="1" destOrd="0" parTransId="{47EAE5AE-02E2-4E4E-91E1-168841D4C77D}" sibTransId="{04D34F13-D917-4A23-AE94-A47649A886FE}"/>
    <dgm:cxn modelId="{329C513D-68D8-4B81-9314-6A97C7003B1A}" type="presParOf" srcId="{B7FCEC73-F17F-48E5-B58B-388D894078EE}" destId="{96D440CF-787D-4017-A68A-21090C5EBDEC}" srcOrd="0" destOrd="0" presId="urn:microsoft.com/office/officeart/2005/8/layout/default"/>
    <dgm:cxn modelId="{4CC17DD7-25DD-4FDD-894F-72E1A23025BD}" type="presParOf" srcId="{B7FCEC73-F17F-48E5-B58B-388D894078EE}" destId="{62D48E82-6BB4-40C5-9F7F-A04285C34A84}" srcOrd="1" destOrd="0" presId="urn:microsoft.com/office/officeart/2005/8/layout/default"/>
    <dgm:cxn modelId="{FE06FC5C-4A87-4E87-9750-3A9A8BAAA7CE}" type="presParOf" srcId="{B7FCEC73-F17F-48E5-B58B-388D894078EE}" destId="{AB3E4C7E-678A-4A0E-958D-460FB7D53668}" srcOrd="2" destOrd="0" presId="urn:microsoft.com/office/officeart/2005/8/layout/default"/>
    <dgm:cxn modelId="{887137F2-A63C-45D7-8CA0-E70D9F0D6232}" type="presParOf" srcId="{B7FCEC73-F17F-48E5-B58B-388D894078EE}" destId="{A32FBFF1-99F4-4BBE-A542-29789B3E15EE}" srcOrd="3" destOrd="0" presId="urn:microsoft.com/office/officeart/2005/8/layout/default"/>
    <dgm:cxn modelId="{D2D2A2C4-15AD-4394-9CD7-33F15E3F4AC2}" type="presParOf" srcId="{B7FCEC73-F17F-48E5-B58B-388D894078EE}" destId="{035D34D5-F7DE-48D7-ADAF-B20B9C5F9743}" srcOrd="4" destOrd="0" presId="urn:microsoft.com/office/officeart/2005/8/layout/default"/>
    <dgm:cxn modelId="{FB45253A-D070-41A4-8949-9F6B7E8EDD67}" type="presParOf" srcId="{B7FCEC73-F17F-48E5-B58B-388D894078EE}" destId="{FEE611D8-CB2B-4066-9DB4-2175C4743A60}" srcOrd="5" destOrd="0" presId="urn:microsoft.com/office/officeart/2005/8/layout/default"/>
    <dgm:cxn modelId="{2938EC0F-A058-4704-92B5-09E0EE0E33C9}" type="presParOf" srcId="{B7FCEC73-F17F-48E5-B58B-388D894078EE}" destId="{6D923E9C-3764-4563-B3D4-201A8FC634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455FA-1297-4FD8-B404-CFE5F20B1329}">
      <dsp:nvSpPr>
        <dsp:cNvPr id="0" name=""/>
        <dsp:cNvSpPr/>
      </dsp:nvSpPr>
      <dsp:spPr>
        <a:xfrm>
          <a:off x="0" y="171031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Utilities</a:t>
          </a:r>
          <a:endParaRPr lang="es-ES" sz="1200" kern="1200" dirty="0"/>
        </a:p>
      </dsp:txBody>
      <dsp:txXfrm>
        <a:off x="0" y="171031"/>
        <a:ext cx="983418" cy="590051"/>
      </dsp:txXfrm>
    </dsp:sp>
    <dsp:sp modelId="{66147120-1FEB-4AB6-9BA0-68A1E132FEEE}">
      <dsp:nvSpPr>
        <dsp:cNvPr id="0" name=""/>
        <dsp:cNvSpPr/>
      </dsp:nvSpPr>
      <dsp:spPr>
        <a:xfrm>
          <a:off x="1087060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err="1" smtClean="0"/>
            <a:t>Public</a:t>
          </a:r>
          <a:r>
            <a:rPr lang="es-ES" sz="1100" kern="1200" dirty="0" smtClean="0"/>
            <a:t> </a:t>
          </a:r>
          <a:r>
            <a:rPr lang="es-ES" sz="1100" kern="1200" dirty="0" err="1" smtClean="0"/>
            <a:t>Transportation</a:t>
          </a:r>
          <a:endParaRPr lang="es-ES" sz="1100" kern="1200" dirty="0"/>
        </a:p>
      </dsp:txBody>
      <dsp:txXfrm>
        <a:off x="1087060" y="171609"/>
        <a:ext cx="983418" cy="590051"/>
      </dsp:txXfrm>
    </dsp:sp>
    <dsp:sp modelId="{26103EAC-FEF5-48A7-893A-3304F822F0E5}">
      <dsp:nvSpPr>
        <dsp:cNvPr id="0" name=""/>
        <dsp:cNvSpPr/>
      </dsp:nvSpPr>
      <dsp:spPr>
        <a:xfrm>
          <a:off x="2168821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Health</a:t>
          </a:r>
          <a:endParaRPr lang="es-ES" sz="1200" kern="1200" dirty="0"/>
        </a:p>
      </dsp:txBody>
      <dsp:txXfrm>
        <a:off x="2168821" y="171609"/>
        <a:ext cx="983418" cy="590051"/>
      </dsp:txXfrm>
    </dsp:sp>
    <dsp:sp modelId="{11778E34-EA74-45F9-B332-1183CC6D9E87}">
      <dsp:nvSpPr>
        <dsp:cNvPr id="0" name=""/>
        <dsp:cNvSpPr/>
      </dsp:nvSpPr>
      <dsp:spPr>
        <a:xfrm>
          <a:off x="3250581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Safe</a:t>
          </a:r>
          <a:r>
            <a:rPr lang="es-ES" sz="1200" kern="1200" dirty="0" smtClean="0"/>
            <a:t> and </a:t>
          </a:r>
          <a:r>
            <a:rPr lang="es-ES" sz="1200" kern="1200" dirty="0" err="1" smtClean="0"/>
            <a:t>Secutiry</a:t>
          </a:r>
          <a:endParaRPr lang="es-ES" sz="1200" kern="1200" dirty="0"/>
        </a:p>
      </dsp:txBody>
      <dsp:txXfrm>
        <a:off x="3250581" y="171609"/>
        <a:ext cx="983418" cy="590051"/>
      </dsp:txXfrm>
    </dsp:sp>
    <dsp:sp modelId="{E92C662D-7E69-4C51-B802-FC15BDC590D7}">
      <dsp:nvSpPr>
        <dsp:cNvPr id="0" name=""/>
        <dsp:cNvSpPr/>
      </dsp:nvSpPr>
      <dsp:spPr>
        <a:xfrm>
          <a:off x="4332342" y="171609"/>
          <a:ext cx="983418" cy="5900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Education</a:t>
          </a:r>
          <a:r>
            <a:rPr lang="es-ES" sz="1200" kern="1200" dirty="0" smtClean="0"/>
            <a:t> </a:t>
          </a:r>
          <a:r>
            <a:rPr lang="es-ES" sz="1200" kern="1200" dirty="0" smtClean="0"/>
            <a:t>and Culture</a:t>
          </a:r>
          <a:endParaRPr lang="es-ES" sz="1200" kern="1200" dirty="0"/>
        </a:p>
      </dsp:txBody>
      <dsp:txXfrm>
        <a:off x="4332342" y="171609"/>
        <a:ext cx="983418" cy="590051"/>
      </dsp:txXfrm>
    </dsp:sp>
    <dsp:sp modelId="{F6A78B8B-0321-4896-9EBB-A03426A87392}">
      <dsp:nvSpPr>
        <dsp:cNvPr id="0" name=""/>
        <dsp:cNvSpPr/>
      </dsp:nvSpPr>
      <dsp:spPr>
        <a:xfrm>
          <a:off x="5414103" y="171609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Urban</a:t>
          </a:r>
          <a:r>
            <a:rPr lang="es-ES" sz="1200" kern="1200" dirty="0" smtClean="0"/>
            <a:t> </a:t>
          </a:r>
          <a:r>
            <a:rPr lang="es-ES" sz="1200" kern="1200" dirty="0" err="1" smtClean="0"/>
            <a:t>Development</a:t>
          </a:r>
          <a:endParaRPr lang="es-ES" sz="1200" kern="1200" dirty="0"/>
        </a:p>
      </dsp:txBody>
      <dsp:txXfrm>
        <a:off x="5414103" y="171609"/>
        <a:ext cx="983418" cy="590051"/>
      </dsp:txXfrm>
    </dsp:sp>
    <dsp:sp modelId="{144C5253-175E-46EC-9BDF-49620DFE9C8A}">
      <dsp:nvSpPr>
        <dsp:cNvPr id="0" name=""/>
        <dsp:cNvSpPr/>
      </dsp:nvSpPr>
      <dsp:spPr>
        <a:xfrm>
          <a:off x="6495863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err="1" smtClean="0"/>
            <a:t>Public</a:t>
          </a:r>
          <a:r>
            <a:rPr lang="es-ES" sz="1100" kern="1200" dirty="0" smtClean="0"/>
            <a:t> </a:t>
          </a:r>
          <a:r>
            <a:rPr lang="es-ES" sz="1100" kern="1200" dirty="0" err="1" smtClean="0"/>
            <a:t>Governance</a:t>
          </a:r>
          <a:endParaRPr lang="es-ES" sz="1100" kern="1200" dirty="0"/>
        </a:p>
      </dsp:txBody>
      <dsp:txXfrm>
        <a:off x="6495863" y="171609"/>
        <a:ext cx="983418" cy="590051"/>
      </dsp:txXfrm>
    </dsp:sp>
    <dsp:sp modelId="{D220548D-DFB4-43B0-B900-706D8E0AC2E8}">
      <dsp:nvSpPr>
        <dsp:cNvPr id="0" name=""/>
        <dsp:cNvSpPr/>
      </dsp:nvSpPr>
      <dsp:spPr>
        <a:xfrm>
          <a:off x="7577624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Sport and </a:t>
          </a:r>
          <a:r>
            <a:rPr lang="es-ES" sz="1200" kern="1200" dirty="0" err="1" smtClean="0"/>
            <a:t>Recreation</a:t>
          </a:r>
          <a:endParaRPr lang="es-ES" sz="1200" kern="1200" dirty="0"/>
        </a:p>
      </dsp:txBody>
      <dsp:txXfrm>
        <a:off x="7577624" y="171609"/>
        <a:ext cx="983418" cy="590051"/>
      </dsp:txXfrm>
    </dsp:sp>
    <dsp:sp modelId="{82F28A37-9341-44DD-B9FD-CDC01CB92051}">
      <dsp:nvSpPr>
        <dsp:cNvPr id="0" name=""/>
        <dsp:cNvSpPr/>
      </dsp:nvSpPr>
      <dsp:spPr>
        <a:xfrm>
          <a:off x="8659385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Enviromental</a:t>
          </a:r>
          <a:endParaRPr lang="es-ES" sz="1200" kern="1200" dirty="0"/>
        </a:p>
      </dsp:txBody>
      <dsp:txXfrm>
        <a:off x="8659385" y="171609"/>
        <a:ext cx="983418" cy="590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440CF-787D-4017-A68A-21090C5EBDEC}">
      <dsp:nvSpPr>
        <dsp:cNvPr id="0" name=""/>
        <dsp:cNvSpPr/>
      </dsp:nvSpPr>
      <dsp:spPr>
        <a:xfrm>
          <a:off x="2253" y="162141"/>
          <a:ext cx="1787683" cy="10726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Economy</a:t>
          </a:r>
          <a:endParaRPr lang="en-US" sz="1600" kern="1200" noProof="0" dirty="0"/>
        </a:p>
      </dsp:txBody>
      <dsp:txXfrm>
        <a:off x="2253" y="162141"/>
        <a:ext cx="1787683" cy="1072610"/>
      </dsp:txXfrm>
    </dsp:sp>
    <dsp:sp modelId="{AB3E4C7E-678A-4A0E-958D-460FB7D53668}">
      <dsp:nvSpPr>
        <dsp:cNvPr id="0" name=""/>
        <dsp:cNvSpPr/>
      </dsp:nvSpPr>
      <dsp:spPr>
        <a:xfrm>
          <a:off x="1968705" y="162141"/>
          <a:ext cx="1787683" cy="10726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Governance</a:t>
          </a:r>
          <a:endParaRPr lang="en-US" sz="1600" kern="1200" noProof="0" dirty="0"/>
        </a:p>
      </dsp:txBody>
      <dsp:txXfrm>
        <a:off x="1968705" y="162141"/>
        <a:ext cx="1787683" cy="1072610"/>
      </dsp:txXfrm>
    </dsp:sp>
    <dsp:sp modelId="{035D34D5-F7DE-48D7-ADAF-B20B9C5F9743}">
      <dsp:nvSpPr>
        <dsp:cNvPr id="0" name=""/>
        <dsp:cNvSpPr/>
      </dsp:nvSpPr>
      <dsp:spPr>
        <a:xfrm>
          <a:off x="3935157" y="162141"/>
          <a:ext cx="1787683" cy="10726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Environmental</a:t>
          </a:r>
          <a:endParaRPr lang="en-US" sz="1600" kern="1200" noProof="0" dirty="0"/>
        </a:p>
      </dsp:txBody>
      <dsp:txXfrm>
        <a:off x="3935157" y="162141"/>
        <a:ext cx="1787683" cy="1072610"/>
      </dsp:txXfrm>
    </dsp:sp>
    <dsp:sp modelId="{6D923E9C-3764-4563-B3D4-201A8FC634C3}">
      <dsp:nvSpPr>
        <dsp:cNvPr id="0" name=""/>
        <dsp:cNvSpPr/>
      </dsp:nvSpPr>
      <dsp:spPr>
        <a:xfrm>
          <a:off x="5901609" y="162141"/>
          <a:ext cx="1787683" cy="107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Society</a:t>
          </a:r>
          <a:endParaRPr lang="en-US" sz="1600" kern="1200" noProof="0" dirty="0"/>
        </a:p>
      </dsp:txBody>
      <dsp:txXfrm>
        <a:off x="5901609" y="162141"/>
        <a:ext cx="1787683" cy="1072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9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9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7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2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1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E705-E9C6-AA45-A52C-E3765588CE3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FCC92-F419-164D-8732-E14E3A2417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diagramData" Target="../diagrams/data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24" Type="http://schemas.openxmlformats.org/officeDocument/2006/relationships/image" Target="../media/image20.jpeg"/><Relationship Id="rId32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jpe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8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19457" y="1142279"/>
            <a:ext cx="11724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688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Identify </a:t>
            </a:r>
            <a:r>
              <a:rPr lang="en-US" sz="2400" dirty="0" smtClean="0">
                <a:latin typeface="Helvetica Neue"/>
                <a:cs typeface="Arial"/>
              </a:rPr>
              <a:t>macro </a:t>
            </a:r>
            <a:r>
              <a:rPr lang="en-US" sz="2400" dirty="0" smtClean="0">
                <a:latin typeface="Helvetica Neue"/>
                <a:cs typeface="Arial"/>
              </a:rPr>
              <a:t>situation of </a:t>
            </a:r>
            <a:r>
              <a:rPr lang="en-US" sz="2400" dirty="0" smtClean="0">
                <a:latin typeface="Helvetica Neue"/>
                <a:cs typeface="Arial"/>
              </a:rPr>
              <a:t>region</a:t>
            </a:r>
            <a:r>
              <a:rPr lang="es-ES" sz="2400" dirty="0" smtClean="0">
                <a:latin typeface="Helvetica Neue"/>
                <a:cs typeface="Arial"/>
              </a:rPr>
              <a:t>, </a:t>
            </a:r>
            <a:r>
              <a:rPr lang="en-US" sz="2400" dirty="0">
                <a:latin typeface="Helvetica Neue"/>
                <a:cs typeface="Arial"/>
              </a:rPr>
              <a:t>including a diagnostic on internal funding resource </a:t>
            </a:r>
            <a:r>
              <a:rPr lang="en-US" sz="2400" dirty="0" smtClean="0">
                <a:latin typeface="Helvetica Neue"/>
                <a:cs typeface="Arial"/>
              </a:rPr>
              <a:t>(</a:t>
            </a:r>
            <a:r>
              <a:rPr lang="en-US" sz="2000" i="1" dirty="0" smtClean="0">
                <a:latin typeface="Helvetica Neue"/>
                <a:cs typeface="Arial"/>
              </a:rPr>
              <a:t>royalties</a:t>
            </a:r>
            <a:r>
              <a:rPr lang="en-US" sz="2400" dirty="0" smtClean="0">
                <a:latin typeface="Helvetica Neue"/>
                <a:cs typeface="Arial"/>
              </a:rPr>
              <a:t>) </a:t>
            </a:r>
            <a:r>
              <a:rPr lang="en-US" sz="2400" dirty="0" smtClean="0">
                <a:latin typeface="Helvetica Neue"/>
                <a:cs typeface="Arial"/>
              </a:rPr>
              <a:t>and </a:t>
            </a:r>
            <a:r>
              <a:rPr lang="en-US" sz="2400" dirty="0">
                <a:latin typeface="Helvetica Neue"/>
                <a:cs typeface="Arial"/>
              </a:rPr>
              <a:t>gap </a:t>
            </a:r>
            <a:r>
              <a:rPr lang="en-US" sz="2400" dirty="0" smtClean="0">
                <a:latin typeface="Helvetica Neue"/>
                <a:cs typeface="Arial"/>
              </a:rPr>
              <a:t>closure.</a:t>
            </a:r>
            <a:endParaRPr lang="es-ES" sz="2400" dirty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Helvetica Neue"/>
                <a:cs typeface="Arial"/>
              </a:rPr>
              <a:t>Training for territorial authorities relating to internal funding system (SGR).</a:t>
            </a: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Legal</a:t>
            </a:r>
            <a:r>
              <a:rPr lang="en-US" sz="2400" dirty="0">
                <a:latin typeface="Helvetica Neue"/>
                <a:cs typeface="Arial"/>
              </a:rPr>
              <a:t>, technical, methodological and finance aid in project structure and formulation focused on institutions </a:t>
            </a:r>
            <a:r>
              <a:rPr lang="en-US" sz="2400" dirty="0" smtClean="0">
                <a:latin typeface="Helvetica Neue"/>
                <a:cs typeface="Arial"/>
              </a:rPr>
              <a:t>regards.</a:t>
            </a: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Helvetica Neue"/>
                <a:cs typeface="Arial"/>
              </a:rPr>
              <a:t>S</a:t>
            </a:r>
            <a:r>
              <a:rPr lang="en-US" sz="2400" dirty="0" smtClean="0">
                <a:latin typeface="Helvetica Neue"/>
                <a:cs typeface="Arial"/>
              </a:rPr>
              <a:t>upport in the identification </a:t>
            </a:r>
            <a:r>
              <a:rPr lang="en-US" sz="2400" dirty="0">
                <a:latin typeface="Helvetica Neue"/>
                <a:cs typeface="Arial"/>
              </a:rPr>
              <a:t>of </a:t>
            </a:r>
            <a:r>
              <a:rPr lang="en-US" sz="2400" dirty="0" err="1">
                <a:latin typeface="Helvetica Neue"/>
                <a:cs typeface="Arial"/>
              </a:rPr>
              <a:t>priorized</a:t>
            </a:r>
            <a:r>
              <a:rPr lang="en-US" sz="2400" dirty="0">
                <a:latin typeface="Helvetica Neue"/>
                <a:cs typeface="Arial"/>
              </a:rPr>
              <a:t> projects to pass along decision </a:t>
            </a:r>
            <a:r>
              <a:rPr lang="en-US" sz="2400" dirty="0" smtClean="0">
                <a:latin typeface="Helvetica Neue"/>
                <a:cs typeface="Arial"/>
              </a:rPr>
              <a:t>making </a:t>
            </a:r>
            <a:r>
              <a:rPr lang="en-US" sz="2400" dirty="0" smtClean="0">
                <a:latin typeface="Helvetica Neue"/>
                <a:cs typeface="Arial"/>
              </a:rPr>
              <a:t>organisms (</a:t>
            </a:r>
            <a:r>
              <a:rPr lang="es-ES" sz="2400" dirty="0" smtClean="0">
                <a:latin typeface="Helvetica Neue"/>
                <a:cs typeface="Arial"/>
              </a:rPr>
              <a:t>OCAD).</a:t>
            </a:r>
            <a:endParaRPr lang="es-ES" sz="2400" dirty="0">
              <a:latin typeface="Helvetica Neue"/>
              <a:cs typeface="Arial"/>
            </a:endParaRPr>
          </a:p>
          <a:p>
            <a:pPr marL="801688" algn="just"/>
            <a:r>
              <a:rPr lang="es-ES" sz="2400" dirty="0">
                <a:latin typeface="Helvetica Neue"/>
                <a:cs typeface="Arial"/>
              </a:rPr>
              <a:t> </a:t>
            </a:r>
            <a:endParaRPr lang="es-ES" sz="2400" dirty="0" smtClean="0">
              <a:latin typeface="Helvetica Neue"/>
              <a:cs typeface="Arial"/>
            </a:endParaRPr>
          </a:p>
          <a:p>
            <a:pPr marL="801688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Carry </a:t>
            </a:r>
            <a:r>
              <a:rPr lang="en-US" sz="2400" dirty="0">
                <a:latin typeface="Helvetica Neue"/>
                <a:cs typeface="Arial"/>
              </a:rPr>
              <a:t>on </a:t>
            </a:r>
            <a:r>
              <a:rPr lang="en-US" sz="2400" dirty="0" smtClean="0">
                <a:latin typeface="Helvetica Neue"/>
                <a:cs typeface="Arial"/>
              </a:rPr>
              <a:t>working </a:t>
            </a:r>
            <a:r>
              <a:rPr lang="en-US" sz="2400" dirty="0">
                <a:latin typeface="Helvetica Neue"/>
                <a:cs typeface="Arial"/>
              </a:rPr>
              <a:t>tables with </a:t>
            </a:r>
            <a:r>
              <a:rPr lang="en-US" sz="2400" dirty="0" smtClean="0">
                <a:latin typeface="Helvetica Neue"/>
                <a:cs typeface="Arial"/>
              </a:rPr>
              <a:t>city </a:t>
            </a:r>
            <a:r>
              <a:rPr lang="en-US" sz="2400" dirty="0">
                <a:latin typeface="Helvetica Neue"/>
                <a:cs typeface="Arial"/>
              </a:rPr>
              <a:t>authorities </a:t>
            </a:r>
            <a:r>
              <a:rPr lang="en-US" sz="2400" dirty="0">
                <a:latin typeface="Helvetica Neue"/>
                <a:cs typeface="Arial"/>
              </a:rPr>
              <a:t>for </a:t>
            </a:r>
            <a:r>
              <a:rPr lang="en-US" sz="2400" dirty="0" smtClean="0">
                <a:latin typeface="Helvetica Neue"/>
                <a:cs typeface="Arial"/>
              </a:rPr>
              <a:t>project program review .</a:t>
            </a:r>
            <a:endParaRPr lang="es-ES" sz="2400" dirty="0">
              <a:latin typeface="Helvetica Neue"/>
              <a:cs typeface="Arial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>
              <a:latin typeface="Helvetica Neue"/>
              <a:cs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1" y="351693"/>
            <a:ext cx="11843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etter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engagement for </a:t>
            </a:r>
            <a:r>
              <a:rPr lang="en-US" sz="24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CTeI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-TIC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for smart cities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0617" y="1157206"/>
            <a:ext cx="113343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algn="just">
              <a:buFont typeface="Wingdings" charset="2"/>
              <a:buChar char="ü"/>
            </a:pPr>
            <a:r>
              <a:rPr lang="en-US" sz="2400" dirty="0">
                <a:latin typeface="Helvetica Neue"/>
                <a:cs typeface="Arial"/>
              </a:rPr>
              <a:t>Project charting and structure </a:t>
            </a:r>
            <a:r>
              <a:rPr lang="en-US" sz="2400" dirty="0" smtClean="0">
                <a:latin typeface="Helvetica Neue"/>
                <a:cs typeface="Arial"/>
              </a:rPr>
              <a:t>according </a:t>
            </a:r>
            <a:r>
              <a:rPr lang="en-US" sz="2400" dirty="0">
                <a:latin typeface="Helvetica Neue"/>
                <a:cs typeface="Arial"/>
              </a:rPr>
              <a:t>with national and territorial </a:t>
            </a:r>
            <a:r>
              <a:rPr lang="en-US" sz="2400" dirty="0" smtClean="0">
                <a:latin typeface="Helvetica Neue"/>
                <a:cs typeface="Arial"/>
              </a:rPr>
              <a:t>plans</a:t>
            </a:r>
            <a:r>
              <a:rPr lang="en-US" sz="2400" dirty="0">
                <a:latin typeface="Helvetica Neue"/>
                <a:cs typeface="Arial"/>
              </a:rPr>
              <a:t>.</a:t>
            </a:r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Project </a:t>
            </a:r>
            <a:r>
              <a:rPr lang="en-US" sz="2400" dirty="0">
                <a:latin typeface="Helvetica Neue"/>
                <a:cs typeface="Arial"/>
              </a:rPr>
              <a:t>charting and </a:t>
            </a:r>
            <a:r>
              <a:rPr lang="en-US" sz="2400" dirty="0" smtClean="0">
                <a:latin typeface="Helvetica Neue"/>
                <a:cs typeface="Arial"/>
              </a:rPr>
              <a:t>structure</a:t>
            </a:r>
            <a:r>
              <a:rPr lang="en-US" sz="2400" dirty="0">
                <a:latin typeface="Helvetica Neue"/>
                <a:cs typeface="Arial"/>
              </a:rPr>
              <a:t>: long term federal and integrated approach </a:t>
            </a:r>
            <a:r>
              <a:rPr lang="en-US" sz="2400" dirty="0" smtClean="0">
                <a:latin typeface="Helvetica Neue"/>
                <a:cs typeface="Arial"/>
              </a:rPr>
              <a:t>for </a:t>
            </a:r>
            <a:r>
              <a:rPr lang="en-US" sz="2400" dirty="0">
                <a:latin typeface="Helvetica Neue"/>
                <a:cs typeface="Arial"/>
              </a:rPr>
              <a:t>better social and </a:t>
            </a:r>
            <a:r>
              <a:rPr lang="en-US" sz="2400" dirty="0" smtClean="0">
                <a:latin typeface="Helvetica Neue"/>
                <a:cs typeface="Arial"/>
              </a:rPr>
              <a:t>economical impact</a:t>
            </a:r>
            <a:r>
              <a:rPr lang="en-US" sz="2400" dirty="0">
                <a:latin typeface="Helvetica Neue"/>
                <a:cs typeface="Arial"/>
              </a:rPr>
              <a:t>.</a:t>
            </a:r>
            <a:endParaRPr lang="en-US" sz="2400" dirty="0" smtClean="0">
              <a:latin typeface="Helvetica Neue"/>
              <a:cs typeface="Arial"/>
            </a:endParaRPr>
          </a:p>
          <a:p>
            <a:pPr marL="534988" algn="just"/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Funding sources management: </a:t>
            </a:r>
            <a:r>
              <a:rPr lang="en-US" sz="2400" dirty="0" smtClean="0">
                <a:latin typeface="Helvetica Neue"/>
                <a:cs typeface="Arial"/>
              </a:rPr>
              <a:t>government, </a:t>
            </a:r>
            <a:r>
              <a:rPr lang="en-US" sz="2400" dirty="0" smtClean="0">
                <a:latin typeface="Helvetica Neue"/>
                <a:cs typeface="Arial"/>
              </a:rPr>
              <a:t>international and </a:t>
            </a:r>
            <a:r>
              <a:rPr lang="en-US" sz="2400" dirty="0" smtClean="0">
                <a:latin typeface="Helvetica Neue"/>
                <a:cs typeface="Arial"/>
              </a:rPr>
              <a:t>privates.</a:t>
            </a:r>
            <a:endParaRPr lang="en-US" sz="2400" dirty="0" smtClean="0">
              <a:latin typeface="Helvetica Neue"/>
              <a:cs typeface="Arial"/>
            </a:endParaRPr>
          </a:p>
          <a:p>
            <a:pPr marL="534988" algn="just"/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Contract management.</a:t>
            </a:r>
          </a:p>
          <a:p>
            <a:pPr marL="534988" algn="just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Phases Implementation</a:t>
            </a:r>
            <a:r>
              <a:rPr lang="en-US" sz="2400" dirty="0" smtClean="0">
                <a:latin typeface="Helvetica Neue"/>
                <a:cs typeface="Arial"/>
              </a:rPr>
              <a:t>.</a:t>
            </a:r>
            <a:endParaRPr lang="en-US" sz="2400" dirty="0" smtClean="0">
              <a:latin typeface="Helvetica Neue"/>
              <a:cs typeface="Arial"/>
            </a:endParaRPr>
          </a:p>
          <a:p>
            <a:pPr marL="534988" algn="just"/>
            <a:endParaRPr lang="en-US" sz="2400" dirty="0" smtClean="0">
              <a:latin typeface="Helvetica Neue"/>
              <a:cs typeface="Arial"/>
            </a:endParaRPr>
          </a:p>
          <a:p>
            <a:pPr marL="534988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Contribute to the achievement of </a:t>
            </a:r>
            <a:r>
              <a:rPr lang="en-US" sz="2400" dirty="0" smtClean="0">
                <a:latin typeface="Helvetica Neue"/>
                <a:cs typeface="Arial"/>
              </a:rPr>
              <a:t>Departmental Development Plan goals. </a:t>
            </a:r>
            <a:endParaRPr lang="en-US" sz="2400" dirty="0">
              <a:latin typeface="Helvetica Neue"/>
              <a:cs typeface="Arial"/>
            </a:endParaRPr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15199" y="261407"/>
            <a:ext cx="10954550" cy="11430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Best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support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with IT-Programs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move forward Smart City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67286" y="190595"/>
            <a:ext cx="11352628" cy="1205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IT-Programs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for all city sectors related with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Local Development Plan toward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to Smart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City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58131" y="1111301"/>
            <a:ext cx="94816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b="1" dirty="0" smtClean="0">
              <a:latin typeface="Helvetica Neue"/>
            </a:endParaRPr>
          </a:p>
          <a:p>
            <a:endParaRPr lang="es-E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Security platform </a:t>
            </a:r>
            <a:r>
              <a:rPr lang="en-US" sz="2400" dirty="0" smtClean="0">
                <a:latin typeface="Helvetica Neue"/>
                <a:cs typeface="Arial"/>
              </a:rPr>
              <a:t>for cities.</a:t>
            </a: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Paper and documents platform.</a:t>
            </a:r>
          </a:p>
          <a:p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Entrepreneurship and </a:t>
            </a:r>
            <a:r>
              <a:rPr lang="en-US" sz="2400" dirty="0">
                <a:latin typeface="Helvetica Neue"/>
                <a:cs typeface="Arial"/>
              </a:rPr>
              <a:t>technology based enterprise </a:t>
            </a:r>
            <a:r>
              <a:rPr lang="en-US" sz="2400" dirty="0" smtClean="0">
                <a:latin typeface="Helvetica Neue"/>
                <a:cs typeface="Arial"/>
              </a:rPr>
              <a:t>(IT-Programs).</a:t>
            </a: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Open data.</a:t>
            </a: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Census database processing.</a:t>
            </a:r>
            <a:endParaRPr lang="en-US" sz="2400" dirty="0" smtClean="0">
              <a:latin typeface="Helvetica Neue"/>
              <a:cs typeface="Arial"/>
            </a:endParaRPr>
          </a:p>
          <a:p>
            <a:endParaRPr lang="en-US" sz="2800" dirty="0" smtClean="0">
              <a:latin typeface="Helvetica Neue"/>
              <a:cs typeface="Arial"/>
            </a:endParaRPr>
          </a:p>
          <a:p>
            <a:endParaRPr lang="en-US" sz="2800" dirty="0">
              <a:latin typeface="Helvetica Neu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36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6287" y="1011696"/>
            <a:ext cx="847347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Innovation </a:t>
            </a:r>
            <a:r>
              <a:rPr lang="en-US" sz="2400" dirty="0" smtClean="0">
                <a:latin typeface="Helvetica Neue"/>
                <a:cs typeface="Arial"/>
              </a:rPr>
              <a:t>round tables.</a:t>
            </a:r>
            <a:endParaRPr lang="en-US" sz="2400" dirty="0" smtClean="0">
              <a:latin typeface="Helvetica Neue"/>
              <a:cs typeface="Arial"/>
            </a:endParaRPr>
          </a:p>
          <a:p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Research and Technology Development Centers.</a:t>
            </a:r>
          </a:p>
          <a:p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Scientific, technological and </a:t>
            </a:r>
            <a:r>
              <a:rPr lang="en-US" sz="2400" dirty="0">
                <a:latin typeface="Helvetica Neue"/>
                <a:cs typeface="Arial"/>
              </a:rPr>
              <a:t>R</a:t>
            </a:r>
            <a:r>
              <a:rPr lang="en-US" sz="2400" dirty="0" smtClean="0">
                <a:latin typeface="Helvetica Neue"/>
                <a:cs typeface="Arial"/>
              </a:rPr>
              <a:t>&amp;D parks</a:t>
            </a:r>
            <a:r>
              <a:rPr lang="en-US" sz="2400" dirty="0" smtClean="0">
                <a:latin typeface="Helvetica Neue"/>
                <a:cs typeface="Arial"/>
              </a:rPr>
              <a:t>.</a:t>
            </a: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District </a:t>
            </a:r>
            <a:r>
              <a:rPr lang="en-US" sz="2400" dirty="0" smtClean="0">
                <a:latin typeface="Helvetica Neue"/>
                <a:cs typeface="Arial"/>
              </a:rPr>
              <a:t>Affairs Center: CAD</a:t>
            </a:r>
          </a:p>
          <a:p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Justice Halls </a:t>
            </a:r>
            <a:r>
              <a:rPr lang="en-US" sz="2400" dirty="0">
                <a:latin typeface="Helvetica Neue"/>
                <a:cs typeface="Arial"/>
              </a:rPr>
              <a:t>and </a:t>
            </a:r>
            <a:r>
              <a:rPr lang="en-US" sz="2400" dirty="0" smtClean="0">
                <a:latin typeface="Helvetica Neue"/>
                <a:cs typeface="Arial"/>
              </a:rPr>
              <a:t>coexistence</a:t>
            </a:r>
            <a:r>
              <a:rPr lang="en-US" sz="2400" dirty="0">
                <a:latin typeface="Helvetica Neue"/>
                <a:cs typeface="Arial"/>
              </a:rPr>
              <a:t> </a:t>
            </a:r>
            <a:r>
              <a:rPr lang="en-US" sz="2400" dirty="0" smtClean="0">
                <a:latin typeface="Helvetica Neue"/>
                <a:cs typeface="Arial"/>
              </a:rPr>
              <a:t>centers.</a:t>
            </a: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E-government initiatives</a:t>
            </a:r>
            <a:r>
              <a:rPr lang="en-US" sz="2400" dirty="0" smtClean="0">
                <a:latin typeface="Helvetica Neue"/>
                <a:cs typeface="Arial"/>
              </a:rPr>
              <a:t>.</a:t>
            </a:r>
            <a:endParaRPr lang="en-U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endParaRPr lang="es-ES" sz="2400" dirty="0" smtClean="0">
              <a:latin typeface="Helvetica Neue"/>
              <a:cs typeface="Arial"/>
            </a:endParaRPr>
          </a:p>
          <a:p>
            <a:pPr marL="342900" indent="-342900">
              <a:buFont typeface="Wingdings" charset="2"/>
              <a:buChar char="ü"/>
            </a:pPr>
            <a:endParaRPr lang="es-ES" sz="2800" dirty="0">
              <a:latin typeface="Helvetica Neue"/>
              <a:cs typeface="Arial"/>
            </a:endParaRPr>
          </a:p>
          <a:p>
            <a:endParaRPr lang="es-ES" sz="3200" dirty="0" smtClean="0">
              <a:latin typeface="Helvetica Neue"/>
              <a:cs typeface="Arial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295422" y="394877"/>
            <a:ext cx="11352628" cy="1205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IT-Programs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for all city sectors related with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Local Development Plan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toward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to Smart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City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9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DELIVERABLES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71364" y="952264"/>
            <a:ext cx="11449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pPr marL="571500" indent="61913">
              <a:buFont typeface="Arial" panose="020B0604020202020204" pitchFamily="34" charset="0"/>
              <a:buChar char="•"/>
              <a:tabLst>
                <a:tab pos="534988" algn="l"/>
              </a:tabLst>
            </a:pPr>
            <a:r>
              <a:rPr lang="en-US" sz="2400" i="1" u="sng" dirty="0" smtClean="0">
                <a:latin typeface="Helvetica Neue" charset="0"/>
                <a:ea typeface="Helvetica Neue" charset="0"/>
                <a:cs typeface="Helvetica Neue" charset="0"/>
              </a:rPr>
              <a:t>Management and coordination </a:t>
            </a:r>
            <a:r>
              <a:rPr lang="en-US" sz="2400" i="1" u="sng" dirty="0" smtClean="0">
                <a:latin typeface="Helvetica Neue" charset="0"/>
                <a:ea typeface="Helvetica Neue" charset="0"/>
                <a:cs typeface="Helvetica Neue" charset="0"/>
              </a:rPr>
              <a:t>model.</a:t>
            </a:r>
            <a:endParaRPr lang="en-US" sz="2400" i="1" u="sng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        Strategical.</a:t>
            </a: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        Structural.</a:t>
            </a: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        Implementation.</a:t>
            </a: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        Cultural.</a:t>
            </a:r>
          </a:p>
          <a:p>
            <a:pPr marL="571500" indent="61913">
              <a:tabLst>
                <a:tab pos="534988" algn="l"/>
              </a:tabLst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71500" indent="61913">
              <a:buFont typeface="Arial" panose="020B0604020202020204" pitchFamily="34" charset="0"/>
              <a:buChar char="•"/>
              <a:tabLst>
                <a:tab pos="534988" algn="l"/>
              </a:tabLst>
            </a:pPr>
            <a:r>
              <a:rPr lang="en-US" sz="2400" i="1" u="sng" dirty="0" smtClean="0">
                <a:latin typeface="Helvetica Neue" charset="0"/>
                <a:ea typeface="Helvetica Neue" charset="0"/>
                <a:cs typeface="Helvetica Neue" charset="0"/>
              </a:rPr>
              <a:t>Tech specifications.</a:t>
            </a: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      </a:t>
            </a:r>
          </a:p>
          <a:p>
            <a:pPr marL="571500" indent="61913">
              <a:tabLst>
                <a:tab pos="534988" algn="l"/>
              </a:tabLst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Project’s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technical specification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priorized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by Entities related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with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city’s verticals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(Education, Health, Mobility, Environment,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Security,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etc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.).          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2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CuadroTexto"/>
          <p:cNvSpPr txBox="1"/>
          <p:nvPr/>
        </p:nvSpPr>
        <p:spPr>
          <a:xfrm>
            <a:off x="371364" y="1453017"/>
            <a:ext cx="114492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Boris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</a:rPr>
              <a:t>Uzcátegui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Morales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Persepolis Project Director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Cellular 3506673132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    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OyG Consulting S.A.S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Street 93 B No. 11A - 44 Office 301, Telephone: + 57 1 6912971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BOGOTA D.C., COLOMBIA</a:t>
            </a:r>
          </a:p>
          <a:p>
            <a:pPr algn="ctr"/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CONTACTOS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590923" y="76906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ABSTRACT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45338" y="2223542"/>
            <a:ext cx="11112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s-ES" dirty="0"/>
              <a:t>“</a:t>
            </a:r>
            <a:r>
              <a:rPr lang="en-US" dirty="0"/>
              <a:t>A Smart City has the ability to make </a:t>
            </a:r>
            <a:r>
              <a:rPr lang="en-US" dirty="0" smtClean="0"/>
              <a:t>efficient</a:t>
            </a:r>
            <a:r>
              <a:rPr lang="en-US" dirty="0"/>
              <a:t>, integrated and innovative </a:t>
            </a:r>
            <a:r>
              <a:rPr lang="en-US" dirty="0" smtClean="0"/>
              <a:t>management </a:t>
            </a:r>
            <a:r>
              <a:rPr lang="en-US" dirty="0"/>
              <a:t>through physical and digital infrastructure, providing services to maximize </a:t>
            </a:r>
            <a:r>
              <a:rPr lang="en-US" dirty="0" smtClean="0"/>
              <a:t>impact </a:t>
            </a:r>
            <a:r>
              <a:rPr lang="en-US" dirty="0"/>
              <a:t>for better life quality, </a:t>
            </a:r>
            <a:r>
              <a:rPr lang="en-US" dirty="0" smtClean="0"/>
              <a:t>making cities safer and sustainable </a:t>
            </a:r>
            <a:r>
              <a:rPr lang="en-US" dirty="0"/>
              <a:t>in governance, economic, social and cultural </a:t>
            </a:r>
            <a:r>
              <a:rPr lang="en-US" dirty="0" smtClean="0"/>
              <a:t>matters”.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55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35359" y="645485"/>
            <a:ext cx="8327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WIDE 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OPEN 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GOVERNMENT 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VISION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35360" y="1903237"/>
            <a:ext cx="11449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Cities are living, complex and changing organisms. They require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processes and flexible organizational structures, aligned with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governments, institutions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citizens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goals to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make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heir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selves changing agents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to cover all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subjects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”.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7 Grupo"/>
          <p:cNvGrpSpPr/>
          <p:nvPr/>
        </p:nvGrpSpPr>
        <p:grpSpPr>
          <a:xfrm>
            <a:off x="926521" y="992535"/>
            <a:ext cx="10727796" cy="4807563"/>
            <a:chOff x="961039" y="1031278"/>
            <a:chExt cx="11530009" cy="5471629"/>
          </a:xfrm>
        </p:grpSpPr>
        <p:sp>
          <p:nvSpPr>
            <p:cNvPr id="3" name="CuadroTexto 2"/>
            <p:cNvSpPr txBox="1"/>
            <p:nvPr/>
          </p:nvSpPr>
          <p:spPr>
            <a:xfrm>
              <a:off x="970275" y="5452038"/>
              <a:ext cx="11520773" cy="105086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 smtClean="0"/>
                <a:t>ENVIROMENTAL</a:t>
              </a:r>
              <a:endParaRPr lang="es-CO" dirty="0"/>
            </a:p>
            <a:p>
              <a:pPr algn="ctr"/>
              <a:endParaRPr lang="es-CO" dirty="0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961041" y="4337359"/>
              <a:ext cx="11530007" cy="105086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 smtClean="0"/>
                <a:t>CIVIL </a:t>
              </a:r>
              <a:r>
                <a:rPr lang="es-CO" dirty="0" smtClean="0"/>
                <a:t>INFRASTRUCTURE</a:t>
              </a:r>
              <a:endParaRPr lang="es-CO" dirty="0"/>
            </a:p>
            <a:p>
              <a:pPr algn="ctr"/>
              <a:endParaRPr lang="es-CO" dirty="0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961039" y="3238688"/>
              <a:ext cx="11530009" cy="105086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 smtClean="0"/>
                <a:t>IT </a:t>
              </a:r>
              <a:r>
                <a:rPr lang="es-CO" dirty="0" smtClean="0"/>
                <a:t>INFRASTRUCTURE</a:t>
              </a:r>
              <a:endParaRPr lang="es-CO" dirty="0"/>
            </a:p>
            <a:p>
              <a:pPr algn="ctr"/>
              <a:endParaRPr lang="es-CO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961040" y="2153261"/>
              <a:ext cx="11530008" cy="136613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sz="1600" dirty="0" smtClean="0"/>
                <a:t>UTILITIES </a:t>
              </a:r>
              <a:r>
                <a:rPr lang="es-CO" sz="1400" dirty="0" smtClean="0"/>
                <a:t>AND</a:t>
              </a:r>
              <a:r>
                <a:rPr lang="es-CO" dirty="0" smtClean="0"/>
                <a:t> </a:t>
              </a:r>
              <a:br>
                <a:rPr lang="es-CO" dirty="0" smtClean="0"/>
              </a:br>
              <a:r>
                <a:rPr lang="es-CO" sz="1600" dirty="0" smtClean="0"/>
                <a:t>CITIZEN SERVICES </a:t>
              </a:r>
              <a:r>
                <a:rPr lang="es-CO" dirty="0" smtClean="0"/>
                <a:t>(</a:t>
              </a:r>
              <a:r>
                <a:rPr lang="es-CO" sz="1400" dirty="0" smtClean="0"/>
                <a:t>APPLICATIONS</a:t>
              </a:r>
              <a:r>
                <a:rPr lang="es-CO" dirty="0" smtClean="0"/>
                <a:t>)</a:t>
              </a:r>
              <a:endParaRPr lang="es-CO" dirty="0"/>
            </a:p>
            <a:p>
              <a:pPr algn="ctr"/>
              <a:endParaRPr lang="es-CO" dirty="0"/>
            </a:p>
          </p:txBody>
        </p:sp>
        <p:graphicFrame>
          <p:nvGraphicFramePr>
            <p:cNvPr id="7" name="Diagrama 6"/>
            <p:cNvGraphicFramePr/>
            <p:nvPr>
              <p:extLst>
                <p:ext uri="{D42A27DB-BD31-4B8C-83A1-F6EECF244321}">
                  <p14:modId xmlns:p14="http://schemas.microsoft.com/office/powerpoint/2010/main" val="3094754651"/>
                </p:ext>
              </p:extLst>
            </p:nvPr>
          </p:nvGraphicFramePr>
          <p:xfrm>
            <a:off x="965630" y="1031278"/>
            <a:ext cx="10369579" cy="10621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" name="Conector recto 7"/>
            <p:cNvCxnSpPr/>
            <p:nvPr/>
          </p:nvCxnSpPr>
          <p:spPr>
            <a:xfrm>
              <a:off x="2073850" y="1209749"/>
              <a:ext cx="9235" cy="504304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>
              <a:off x="3251342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4410364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5569386" y="1172464"/>
              <a:ext cx="9234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6728409" y="1172464"/>
              <a:ext cx="5085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7887431" y="1172464"/>
              <a:ext cx="6932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H="1">
              <a:off x="9062626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5" name="Picture 4" descr="Granja, Planta, Río, Árbol, Flo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831" y="5393496"/>
              <a:ext cx="1382742" cy="86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Nubes, Soleado, Caliente, Parches, Clima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458" y="5332308"/>
              <a:ext cx="921204" cy="85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Clipart, Flora, Naturaleza, Plant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0" y="5333736"/>
              <a:ext cx="780878" cy="85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con-icons.com/icons2/139/PNG/512/wind_night_weather_2088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04" y="5366270"/>
              <a:ext cx="801675" cy="80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49117" y="5450831"/>
              <a:ext cx="800417" cy="800521"/>
            </a:xfrm>
            <a:prstGeom prst="rect">
              <a:avLst/>
            </a:prstGeom>
          </p:spPr>
        </p:pic>
        <p:pic>
          <p:nvPicPr>
            <p:cNvPr id="20" name="Picture 14" descr="http://www.esperia-energy.it/imgs/condominio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9387" y="4295270"/>
              <a:ext cx="947251" cy="858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 descr="http://images1.wikia.nocookie.net/__cb20110819201137/cityville/images/5/5c/Dam_state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7" y="4386333"/>
              <a:ext cx="1053063" cy="76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8" descr="http://anadesarrolloweb.esy.es/slc/wp-content/uploads/2014/02/ico-transporte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856" y="4160064"/>
              <a:ext cx="1165650" cy="116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 descr="http://www.fancyicons.com/download/?id=847&amp;t=png&amp;s=25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73" y="4335362"/>
              <a:ext cx="941988" cy="94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46616" y="4482231"/>
              <a:ext cx="1171145" cy="625884"/>
            </a:xfrm>
            <a:prstGeom prst="rect">
              <a:avLst/>
            </a:prstGeom>
          </p:spPr>
        </p:pic>
        <p:pic>
          <p:nvPicPr>
            <p:cNvPr id="25" name="Picture 22" descr="http://www.fancyicons.com/download/?id=5220&amp;t=png&amp;s=256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430" y="4354653"/>
              <a:ext cx="898492" cy="89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datacenters.mx/hosting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937" y="3318131"/>
              <a:ext cx="1037329" cy="62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www.hello-world.com/images/vocabulary/N1305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020" y="5423077"/>
              <a:ext cx="934872" cy="93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32064" y="3277087"/>
              <a:ext cx="684844" cy="804796"/>
            </a:xfrm>
            <a:prstGeom prst="rect">
              <a:avLst/>
            </a:prstGeom>
          </p:spPr>
        </p:pic>
        <p:pic>
          <p:nvPicPr>
            <p:cNvPr id="29" name="Picture 6" descr="https://encrypted-tbn3.gstatic.com/images?q=tbn:ANd9GcQpAHecGwaNUz-RNG4YSq7iGSZsRuzooh14zx-BbwiFr5xzRwKd6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431" y="3349360"/>
              <a:ext cx="1001628" cy="70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https://encrypted-tbn1.gstatic.com/images?q=tbn:ANd9GcTlqdzYjMaPXrfiq3xlACrpmdcrk6LAzycyxcdRMN1656tj15qs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32" y="3358479"/>
              <a:ext cx="490127" cy="49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 descr="https://encrypted-tbn0.gstatic.com/images?q=tbn:ANd9GcRwQFoJFdkDp5c_H3qdrJwywljrspLXf-wiaRunE-y-ntQ5b5aJ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175" y="3364429"/>
              <a:ext cx="674712" cy="6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2" descr="http://cieltv.org/tv/wp-content/uploads/2015/11/depositphotos_57512027-Vector-illustration-of-shiny-thermometer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646" y="3301580"/>
              <a:ext cx="766814" cy="76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378906" y="3360249"/>
              <a:ext cx="467436" cy="467497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491461" y="3318131"/>
              <a:ext cx="669135" cy="669223"/>
            </a:xfrm>
            <a:prstGeom prst="rect">
              <a:avLst/>
            </a:prstGeom>
          </p:spPr>
        </p:pic>
        <p:sp>
          <p:nvSpPr>
            <p:cNvPr id="35" name="Hexágono 34"/>
            <p:cNvSpPr/>
            <p:nvPr/>
          </p:nvSpPr>
          <p:spPr>
            <a:xfrm>
              <a:off x="1541632" y="2213137"/>
              <a:ext cx="935950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7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Hexágono 35"/>
            <p:cNvSpPr/>
            <p:nvPr/>
          </p:nvSpPr>
          <p:spPr>
            <a:xfrm>
              <a:off x="2494799" y="2232275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8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Hexágono 36"/>
            <p:cNvSpPr/>
            <p:nvPr/>
          </p:nvSpPr>
          <p:spPr>
            <a:xfrm>
              <a:off x="3450246" y="2246022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9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Hexágono 37"/>
            <p:cNvSpPr/>
            <p:nvPr/>
          </p:nvSpPr>
          <p:spPr>
            <a:xfrm>
              <a:off x="4398177" y="2250611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0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Hexágono 38"/>
            <p:cNvSpPr/>
            <p:nvPr/>
          </p:nvSpPr>
          <p:spPr>
            <a:xfrm>
              <a:off x="11007700" y="2246022"/>
              <a:ext cx="935878" cy="792001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1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Hexágono 39"/>
            <p:cNvSpPr/>
            <p:nvPr/>
          </p:nvSpPr>
          <p:spPr>
            <a:xfrm>
              <a:off x="8187296" y="2238516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2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Hexágono 40"/>
            <p:cNvSpPr/>
            <p:nvPr/>
          </p:nvSpPr>
          <p:spPr>
            <a:xfrm>
              <a:off x="9128166" y="223208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3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Hexágono 41"/>
            <p:cNvSpPr/>
            <p:nvPr/>
          </p:nvSpPr>
          <p:spPr>
            <a:xfrm>
              <a:off x="10064044" y="222369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4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cxnSp>
          <p:nvCxnSpPr>
            <p:cNvPr id="43" name="Conector recto 42"/>
            <p:cNvCxnSpPr/>
            <p:nvPr/>
          </p:nvCxnSpPr>
          <p:spPr>
            <a:xfrm flipH="1">
              <a:off x="10223154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4" name="Grupo 43"/>
          <p:cNvGrpSpPr/>
          <p:nvPr/>
        </p:nvGrpSpPr>
        <p:grpSpPr>
          <a:xfrm>
            <a:off x="10670899" y="1164144"/>
            <a:ext cx="983418" cy="590051"/>
            <a:chOff x="8659385" y="171609"/>
            <a:chExt cx="983418" cy="590051"/>
          </a:xfrm>
          <a:solidFill>
            <a:schemeClr val="accent6">
              <a:lumMod val="75000"/>
            </a:schemeClr>
          </a:solidFill>
        </p:grpSpPr>
        <p:sp>
          <p:nvSpPr>
            <p:cNvPr id="45" name="Rectángulo 44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ectángulo 45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 smtClean="0"/>
                <a:t>C-IT</a:t>
              </a:r>
              <a:endParaRPr lang="es-ES" sz="1200" kern="1200" dirty="0"/>
            </a:p>
          </p:txBody>
        </p:sp>
      </p:grpSp>
      <p:sp>
        <p:nvSpPr>
          <p:cNvPr id="47" name="TextBox 6"/>
          <p:cNvSpPr txBox="1"/>
          <p:nvPr/>
        </p:nvSpPr>
        <p:spPr>
          <a:xfrm>
            <a:off x="349427" y="448537"/>
            <a:ext cx="8170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WIDE </a:t>
            </a:r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OPEN 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GOVERNMENT </a:t>
            </a:r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VISION</a:t>
            </a:r>
          </a:p>
        </p:txBody>
      </p:sp>
      <p:cxnSp>
        <p:nvCxnSpPr>
          <p:cNvPr id="48" name="Conector recto 47"/>
          <p:cNvCxnSpPr/>
          <p:nvPr/>
        </p:nvCxnSpPr>
        <p:spPr>
          <a:xfrm flipH="1">
            <a:off x="10627405" y="1295134"/>
            <a:ext cx="2136" cy="4469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77 Flecha derecha"/>
          <p:cNvSpPr/>
          <p:nvPr/>
        </p:nvSpPr>
        <p:spPr>
          <a:xfrm>
            <a:off x="2025939" y="3430815"/>
            <a:ext cx="7870535" cy="710469"/>
          </a:xfrm>
          <a:prstGeom prst="rightArrow">
            <a:avLst/>
          </a:prstGeom>
          <a:solidFill>
            <a:srgbClr val="4BACC6">
              <a:lumMod val="75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" name="2 Conector recto de flecha"/>
          <p:cNvCxnSpPr>
            <a:stCxn id="11" idx="2"/>
            <a:endCxn id="1026" idx="3"/>
          </p:cNvCxnSpPr>
          <p:nvPr/>
        </p:nvCxnSpPr>
        <p:spPr>
          <a:xfrm flipV="1">
            <a:off x="1855204" y="3790664"/>
            <a:ext cx="9836734" cy="24771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11" idx="0"/>
            <a:endCxn id="1026" idx="3"/>
          </p:cNvCxnSpPr>
          <p:nvPr/>
        </p:nvCxnSpPr>
        <p:spPr>
          <a:xfrm>
            <a:off x="1855204" y="1370625"/>
            <a:ext cx="9836734" cy="24200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Rectángulo redondeado"/>
          <p:cNvSpPr/>
          <p:nvPr/>
        </p:nvSpPr>
        <p:spPr>
          <a:xfrm>
            <a:off x="6589055" y="2345597"/>
            <a:ext cx="1296144" cy="2890134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5054260" y="1977828"/>
            <a:ext cx="1296144" cy="3597394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3502891" y="1842933"/>
            <a:ext cx="1296144" cy="3895463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500482" y="1370625"/>
            <a:ext cx="2709443" cy="489722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37215" y="1862984"/>
            <a:ext cx="2410785" cy="478842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SDO </a:t>
            </a: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- SUSTAINABLE DEVELOPMENT </a:t>
            </a: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OBJECTIVES</a:t>
            </a:r>
            <a:endParaRPr kumimoji="0" lang="en-US" sz="10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37215" y="3077939"/>
            <a:ext cx="2410785" cy="478842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NDP - NATIONAL </a:t>
            </a:r>
            <a:r>
              <a:rPr lang="en-US" sz="1000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DEVELOPMENT </a:t>
            </a: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PLAN</a:t>
            </a:r>
            <a:endParaRPr kumimoji="0" lang="en-US" sz="10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- Modern Cities -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637215" y="5512093"/>
            <a:ext cx="2410785" cy="478842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MDP - MUNICIPAL </a:t>
            </a: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DEVELOPMENT </a:t>
            </a: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PLAN</a:t>
            </a:r>
            <a:endParaRPr kumimoji="0" lang="en-US" sz="10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14 Flecha abajo"/>
          <p:cNvSpPr/>
          <p:nvPr/>
        </p:nvSpPr>
        <p:spPr>
          <a:xfrm>
            <a:off x="1647655" y="2445502"/>
            <a:ext cx="360040" cy="35731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31715" y="1654728"/>
            <a:ext cx="1290796" cy="207595"/>
          </a:xfrm>
          <a:prstGeom prst="round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900" kern="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</a:rPr>
              <a:t>International Scope</a:t>
            </a:r>
            <a:endParaRPr kumimoji="0" lang="en-US" sz="900" b="0" i="0" u="none" strike="noStrike" kern="0" cap="none" spc="0" normalizeH="0" baseline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631715" y="2868622"/>
            <a:ext cx="1290796" cy="207595"/>
          </a:xfrm>
          <a:prstGeom prst="round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National Scope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631715" y="5302776"/>
            <a:ext cx="1290796" cy="207595"/>
          </a:xfrm>
          <a:prstGeom prst="round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Local Scope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3813517" y="2025302"/>
            <a:ext cx="676583" cy="225021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SDO</a:t>
            </a:r>
            <a:endParaRPr kumimoji="0" lang="en-US" sz="105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94829" y="2580428"/>
            <a:ext cx="513958" cy="28857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3894829" y="3281633"/>
            <a:ext cx="513958" cy="28857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3894829" y="3982838"/>
            <a:ext cx="513958" cy="28857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3894829" y="4684043"/>
            <a:ext cx="513958" cy="28857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3894829" y="5270948"/>
            <a:ext cx="513958" cy="288578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5364041" y="2176786"/>
            <a:ext cx="676583" cy="207803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NDP</a:t>
            </a:r>
            <a:endParaRPr kumimoji="0" lang="en-US" sz="105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5445353" y="2591469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5445353" y="3292674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445353" y="3993879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5445353" y="4637934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5445353" y="5120064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6898836" y="2500636"/>
            <a:ext cx="676583" cy="207803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DDP</a:t>
            </a:r>
            <a:endParaRPr kumimoji="0" lang="en-US" sz="105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6980148" y="2896269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000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1</a:t>
            </a:r>
            <a:endParaRPr lang="en-US" sz="1000" kern="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6980148" y="3292674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5" name="34 Rectángulo"/>
          <p:cNvSpPr/>
          <p:nvPr/>
        </p:nvSpPr>
        <p:spPr>
          <a:xfrm>
            <a:off x="6980148" y="3812904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35 Rectángulo"/>
          <p:cNvSpPr/>
          <p:nvPr/>
        </p:nvSpPr>
        <p:spPr>
          <a:xfrm>
            <a:off x="6980148" y="4342659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000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4</a:t>
            </a:r>
            <a:endParaRPr lang="en-US" sz="1000" kern="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6980148" y="4824789"/>
            <a:ext cx="513958" cy="266496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1000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5</a:t>
            </a:r>
            <a:endParaRPr lang="en-US" sz="1000" kern="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8" name="37 Conector recto de flecha"/>
          <p:cNvCxnSpPr>
            <a:stCxn id="21" idx="3"/>
            <a:endCxn id="29" idx="1"/>
          </p:cNvCxnSpPr>
          <p:nvPr/>
        </p:nvCxnSpPr>
        <p:spPr>
          <a:xfrm>
            <a:off x="4408787" y="2724717"/>
            <a:ext cx="1036566" cy="140241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9" name="38 Conector recto de flecha"/>
          <p:cNvCxnSpPr>
            <a:stCxn id="23" idx="3"/>
            <a:endCxn id="30" idx="1"/>
          </p:cNvCxnSpPr>
          <p:nvPr/>
        </p:nvCxnSpPr>
        <p:spPr>
          <a:xfrm>
            <a:off x="4408787" y="4127127"/>
            <a:ext cx="1036566" cy="644055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0" name="39 Conector recto de flecha"/>
          <p:cNvCxnSpPr>
            <a:stCxn id="22" idx="3"/>
            <a:endCxn id="28" idx="1"/>
          </p:cNvCxnSpPr>
          <p:nvPr/>
        </p:nvCxnSpPr>
        <p:spPr>
          <a:xfrm>
            <a:off x="4408787" y="3425922"/>
            <a:ext cx="1036566" cy="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1" name="40 Conector recto de flecha"/>
          <p:cNvCxnSpPr>
            <a:stCxn id="24" idx="3"/>
            <a:endCxn id="27" idx="1"/>
          </p:cNvCxnSpPr>
          <p:nvPr/>
        </p:nvCxnSpPr>
        <p:spPr>
          <a:xfrm flipV="1">
            <a:off x="4408787" y="2724717"/>
            <a:ext cx="1036566" cy="2103615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2" name="41 Conector recto de flecha"/>
          <p:cNvCxnSpPr>
            <a:stCxn id="25" idx="3"/>
            <a:endCxn id="31" idx="1"/>
          </p:cNvCxnSpPr>
          <p:nvPr/>
        </p:nvCxnSpPr>
        <p:spPr>
          <a:xfrm flipV="1">
            <a:off x="4408787" y="5253312"/>
            <a:ext cx="1036566" cy="161925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3" name="42 Conector recto de flecha"/>
          <p:cNvCxnSpPr>
            <a:stCxn id="27" idx="3"/>
            <a:endCxn id="36" idx="1"/>
          </p:cNvCxnSpPr>
          <p:nvPr/>
        </p:nvCxnSpPr>
        <p:spPr>
          <a:xfrm>
            <a:off x="5959311" y="2724717"/>
            <a:ext cx="1020837" cy="175119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4" name="43 Conector recto de flecha"/>
          <p:cNvCxnSpPr>
            <a:stCxn id="28" idx="3"/>
            <a:endCxn id="33" idx="1"/>
          </p:cNvCxnSpPr>
          <p:nvPr/>
        </p:nvCxnSpPr>
        <p:spPr>
          <a:xfrm flipV="1">
            <a:off x="5959311" y="3029517"/>
            <a:ext cx="1020837" cy="396405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45" name="44 Conector recto de flecha"/>
          <p:cNvCxnSpPr>
            <a:stCxn id="30" idx="3"/>
            <a:endCxn id="37" idx="1"/>
          </p:cNvCxnSpPr>
          <p:nvPr/>
        </p:nvCxnSpPr>
        <p:spPr>
          <a:xfrm>
            <a:off x="5959311" y="4771182"/>
            <a:ext cx="1020837" cy="186855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52" name="51 Flecha abajo"/>
          <p:cNvSpPr/>
          <p:nvPr/>
        </p:nvSpPr>
        <p:spPr>
          <a:xfrm>
            <a:off x="1662587" y="3662224"/>
            <a:ext cx="360040" cy="35731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3" name="52 Rectángulo"/>
          <p:cNvSpPr/>
          <p:nvPr/>
        </p:nvSpPr>
        <p:spPr>
          <a:xfrm>
            <a:off x="637215" y="4311390"/>
            <a:ext cx="2410785" cy="478842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>
              <a:defRPr/>
            </a:pPr>
            <a:r>
              <a:rPr lang="en-US" sz="1000" b="1" kern="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DDP - DEPARTMENTAL </a:t>
            </a: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DEVELOPMENT </a:t>
            </a:r>
            <a:r>
              <a:rPr kumimoji="0" lang="en-US" sz="10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PLAN</a:t>
            </a:r>
            <a:endParaRPr kumimoji="0" lang="en-US" sz="10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4" name="53 Rectángulo redondeado"/>
          <p:cNvSpPr/>
          <p:nvPr/>
        </p:nvSpPr>
        <p:spPr>
          <a:xfrm>
            <a:off x="631715" y="4111598"/>
            <a:ext cx="1290796" cy="207595"/>
          </a:xfrm>
          <a:prstGeom prst="round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Department </a:t>
            </a:r>
            <a:r>
              <a:rPr kumimoji="0" lang="en-US" sz="800" b="0" i="0" u="none" strike="noStrike" kern="0" cap="none" spc="0" normalizeH="0" baseline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Scope</a:t>
            </a:r>
          </a:p>
        </p:txBody>
      </p:sp>
      <p:sp>
        <p:nvSpPr>
          <p:cNvPr id="55" name="54 Flecha abajo"/>
          <p:cNvSpPr/>
          <p:nvPr/>
        </p:nvSpPr>
        <p:spPr>
          <a:xfrm>
            <a:off x="1647655" y="4898803"/>
            <a:ext cx="360040" cy="35731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6" name="55 Rectángulo redondeado"/>
          <p:cNvSpPr/>
          <p:nvPr/>
        </p:nvSpPr>
        <p:spPr>
          <a:xfrm>
            <a:off x="8113055" y="2760370"/>
            <a:ext cx="1296144" cy="2060588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7" name="56 Rectángulo"/>
          <p:cNvSpPr/>
          <p:nvPr/>
        </p:nvSpPr>
        <p:spPr>
          <a:xfrm>
            <a:off x="8422836" y="2938786"/>
            <a:ext cx="676583" cy="207803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MDP</a:t>
            </a:r>
            <a:endParaRPr kumimoji="0" lang="en-US" sz="1050" b="1" i="0" u="none" strike="noStrike" kern="0" cap="none" spc="0" normalizeH="0" baseline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8504148" y="3334419"/>
            <a:ext cx="513958" cy="266496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61" name="60 Rectángulo"/>
          <p:cNvSpPr/>
          <p:nvPr/>
        </p:nvSpPr>
        <p:spPr>
          <a:xfrm>
            <a:off x="8504148" y="3837834"/>
            <a:ext cx="513958" cy="266496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62" name="61 Rectángulo"/>
          <p:cNvSpPr/>
          <p:nvPr/>
        </p:nvSpPr>
        <p:spPr>
          <a:xfrm>
            <a:off x="8504148" y="4319964"/>
            <a:ext cx="513958" cy="266496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5</a:t>
            </a:r>
          </a:p>
        </p:txBody>
      </p:sp>
      <p:cxnSp>
        <p:nvCxnSpPr>
          <p:cNvPr id="63" name="62 Conector recto de flecha"/>
          <p:cNvCxnSpPr>
            <a:stCxn id="33" idx="3"/>
            <a:endCxn id="58" idx="1"/>
          </p:cNvCxnSpPr>
          <p:nvPr/>
        </p:nvCxnSpPr>
        <p:spPr>
          <a:xfrm>
            <a:off x="7494106" y="3029517"/>
            <a:ext cx="1010042" cy="43815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6" name="65 Conector recto de flecha"/>
          <p:cNvCxnSpPr>
            <a:stCxn id="35" idx="3"/>
            <a:endCxn id="61" idx="1"/>
          </p:cNvCxnSpPr>
          <p:nvPr/>
        </p:nvCxnSpPr>
        <p:spPr>
          <a:xfrm>
            <a:off x="7494106" y="3946152"/>
            <a:ext cx="1010042" cy="2493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9" name="68 Conector recto de flecha"/>
          <p:cNvCxnSpPr>
            <a:stCxn id="34" idx="3"/>
            <a:endCxn id="62" idx="1"/>
          </p:cNvCxnSpPr>
          <p:nvPr/>
        </p:nvCxnSpPr>
        <p:spPr>
          <a:xfrm>
            <a:off x="7494106" y="3425922"/>
            <a:ext cx="1010042" cy="1027290"/>
          </a:xfrm>
          <a:prstGeom prst="straightConnector1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863" y="3300126"/>
            <a:ext cx="1743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7 CuadroTexto"/>
          <p:cNvSpPr txBox="1"/>
          <p:nvPr/>
        </p:nvSpPr>
        <p:spPr>
          <a:xfrm>
            <a:off x="517846" y="756505"/>
            <a:ext cx="6380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Established </a:t>
            </a:r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guidelines </a:t>
            </a:r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on business </a:t>
            </a:r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model are hierarchically organized </a:t>
            </a:r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as follows</a:t>
            </a:r>
            <a:r>
              <a:rPr lang="en-US" sz="1200" dirty="0" smtClean="0">
                <a:solidFill>
                  <a:prstClr val="black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.</a:t>
            </a:r>
            <a:endParaRPr lang="en-US" sz="1200" dirty="0">
              <a:solidFill>
                <a:prstClr val="black"/>
              </a:solidFill>
              <a:latin typeface="Century Gothic" panose="020B0502020202020204" pitchFamily="34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TextBox 38"/>
          <p:cNvSpPr txBox="1"/>
          <p:nvPr/>
        </p:nvSpPr>
        <p:spPr>
          <a:xfrm>
            <a:off x="492689" y="273277"/>
            <a:ext cx="688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SOLUTION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CuadroTexto"/>
          <p:cNvSpPr txBox="1"/>
          <p:nvPr/>
        </p:nvSpPr>
        <p:spPr>
          <a:xfrm>
            <a:off x="413831" y="953223"/>
            <a:ext cx="1125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From our business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model, smart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cities are conceived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comprehensive and integrated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solution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not as an independent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solution set.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" name="2 Grupo"/>
          <p:cNvGrpSpPr/>
          <p:nvPr/>
        </p:nvGrpSpPr>
        <p:grpSpPr>
          <a:xfrm>
            <a:off x="444075" y="1836483"/>
            <a:ext cx="10913715" cy="4462404"/>
            <a:chOff x="240416" y="1762245"/>
            <a:chExt cx="11701859" cy="4750436"/>
          </a:xfrm>
        </p:grpSpPr>
        <p:sp>
          <p:nvSpPr>
            <p:cNvPr id="5" name="1 Rectángulo redondeado"/>
            <p:cNvSpPr/>
            <p:nvPr/>
          </p:nvSpPr>
          <p:spPr>
            <a:xfrm>
              <a:off x="301453" y="4598063"/>
              <a:ext cx="8063846" cy="5167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102031"/>
                  </a:solidFill>
                  <a:latin typeface="Century Gothic" panose="020B0502020202020204" pitchFamily="34" charset="0"/>
                </a:rPr>
                <a:t>Infrastructure</a:t>
              </a:r>
            </a:p>
            <a:p>
              <a:pPr algn="ctr"/>
              <a:r>
                <a:rPr lang="en-US" sz="1600" b="1" dirty="0" smtClean="0">
                  <a:solidFill>
                    <a:srgbClr val="102031"/>
                  </a:solidFill>
                  <a:latin typeface="Century Gothic" panose="020B0502020202020204" pitchFamily="34" charset="0"/>
                </a:rPr>
                <a:t>(Physical / Digital)</a:t>
              </a:r>
              <a:endParaRPr lang="en-US" sz="1600" b="1" dirty="0">
                <a:solidFill>
                  <a:srgbClr val="10203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48 Rectángulo redondeado"/>
            <p:cNvSpPr/>
            <p:nvPr/>
          </p:nvSpPr>
          <p:spPr>
            <a:xfrm>
              <a:off x="1001209" y="3726722"/>
              <a:ext cx="6664336" cy="5167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Service Provision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49 Rectángulo redondeado"/>
            <p:cNvSpPr/>
            <p:nvPr/>
          </p:nvSpPr>
          <p:spPr>
            <a:xfrm>
              <a:off x="1829868" y="2855381"/>
              <a:ext cx="5007015" cy="5167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Impact Metrics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50 Rectángulo redondeado"/>
            <p:cNvSpPr/>
            <p:nvPr/>
          </p:nvSpPr>
          <p:spPr>
            <a:xfrm>
              <a:off x="2452454" y="1984040"/>
              <a:ext cx="3761844" cy="516790"/>
            </a:xfrm>
            <a:prstGeom prst="roundRect">
              <a:avLst/>
            </a:prstGeom>
            <a:solidFill>
              <a:schemeClr val="bg1">
                <a:lumMod val="85000"/>
                <a:alpha val="63922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Citi Management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9" name="11 Conector curvado"/>
            <p:cNvCxnSpPr>
              <a:stCxn id="5" idx="3"/>
              <a:endCxn id="6" idx="3"/>
            </p:cNvCxnSpPr>
            <p:nvPr/>
          </p:nvCxnSpPr>
          <p:spPr>
            <a:xfrm flipH="1" flipV="1">
              <a:off x="7665545" y="3985118"/>
              <a:ext cx="699754" cy="871341"/>
            </a:xfrm>
            <a:prstGeom prst="curvedConnector3">
              <a:avLst>
                <a:gd name="adj1" fmla="val -43552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54 Conector curvado"/>
            <p:cNvCxnSpPr>
              <a:stCxn id="6" idx="1"/>
              <a:endCxn id="7" idx="1"/>
            </p:cNvCxnSpPr>
            <p:nvPr/>
          </p:nvCxnSpPr>
          <p:spPr>
            <a:xfrm rot="10800000" flipH="1">
              <a:off x="1001208" y="3113777"/>
              <a:ext cx="828660" cy="871341"/>
            </a:xfrm>
            <a:prstGeom prst="curvedConnector3">
              <a:avLst>
                <a:gd name="adj1" fmla="val -36777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57 Conector curvado"/>
            <p:cNvCxnSpPr>
              <a:stCxn id="7" idx="3"/>
              <a:endCxn id="8" idx="3"/>
            </p:cNvCxnSpPr>
            <p:nvPr/>
          </p:nvCxnSpPr>
          <p:spPr>
            <a:xfrm flipH="1" flipV="1">
              <a:off x="6214297" y="2242436"/>
              <a:ext cx="622586" cy="871341"/>
            </a:xfrm>
            <a:prstGeom prst="curvedConnector3">
              <a:avLst>
                <a:gd name="adj1" fmla="val -48951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71 CuadroTexto"/>
            <p:cNvSpPr txBox="1"/>
            <p:nvPr/>
          </p:nvSpPr>
          <p:spPr>
            <a:xfrm>
              <a:off x="7548707" y="4302545"/>
              <a:ext cx="1481919" cy="278496"/>
            </a:xfrm>
            <a:prstGeom prst="rect">
              <a:avLst/>
            </a:prstGeom>
            <a:solidFill>
              <a:srgbClr val="E7E8EB"/>
            </a:solidFill>
          </p:spPr>
          <p:txBody>
            <a:bodyPr wrap="none" rtlCol="0">
              <a:spAutoFit/>
            </a:bodyPr>
            <a:lstStyle>
              <a:defPPr>
                <a:defRPr lang="es-CO"/>
              </a:defPPr>
              <a:lvl1pPr algn="ctr"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</a:rPr>
                <a:t>Connectivity </a:t>
              </a:r>
              <a:r>
                <a:rPr lang="en-US" dirty="0" smtClean="0">
                  <a:solidFill>
                    <a:schemeClr val="tx1"/>
                  </a:solidFill>
                </a:rPr>
                <a:t>(</a:t>
              </a:r>
              <a:r>
                <a:rPr lang="en-US" dirty="0" err="1" smtClean="0">
                  <a:solidFill>
                    <a:schemeClr val="tx1"/>
                  </a:solidFill>
                </a:rPr>
                <a:t>IoT</a:t>
              </a:r>
              <a:r>
                <a:rPr lang="en-US" dirty="0" smtClean="0">
                  <a:solidFill>
                    <a:schemeClr val="tx1"/>
                  </a:solidFill>
                </a:rPr>
                <a:t>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72 CuadroTexto"/>
            <p:cNvSpPr txBox="1"/>
            <p:nvPr/>
          </p:nvSpPr>
          <p:spPr>
            <a:xfrm>
              <a:off x="402305" y="3223396"/>
              <a:ext cx="828790" cy="278496"/>
            </a:xfrm>
            <a:prstGeom prst="rect">
              <a:avLst/>
            </a:prstGeom>
            <a:solidFill>
              <a:srgbClr val="E7E8EB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</a:rPr>
                <a:t>Big Data</a:t>
              </a:r>
              <a:endParaRPr lang="en-US" sz="11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73 CuadroTexto"/>
            <p:cNvSpPr txBox="1"/>
            <p:nvPr/>
          </p:nvSpPr>
          <p:spPr>
            <a:xfrm>
              <a:off x="6844858" y="2328877"/>
              <a:ext cx="1055666" cy="458699"/>
            </a:xfrm>
            <a:prstGeom prst="rect">
              <a:avLst/>
            </a:prstGeom>
            <a:solidFill>
              <a:srgbClr val="E7E8EB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</a:rPr>
                <a:t>Business</a:t>
              </a:r>
            </a:p>
            <a:p>
              <a:pPr algn="ctr"/>
              <a:r>
                <a:rPr lang="en-US" sz="1100" dirty="0" smtClean="0">
                  <a:latin typeface="Century Gothic" panose="020B0502020202020204" pitchFamily="34" charset="0"/>
                </a:rPr>
                <a:t>Intelligence</a:t>
              </a:r>
              <a:endParaRPr lang="en-US" sz="1100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36 Rectángulo redondeado"/>
            <p:cNvSpPr/>
            <p:nvPr/>
          </p:nvSpPr>
          <p:spPr>
            <a:xfrm>
              <a:off x="3358026" y="1762245"/>
              <a:ext cx="1950698" cy="237819"/>
            </a:xfrm>
            <a:prstGeom prst="roundRect">
              <a:avLst/>
            </a:prstGeom>
            <a:solidFill>
              <a:srgbClr val="10203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Control Panel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29 Triángulo isósceles"/>
            <p:cNvSpPr/>
            <p:nvPr/>
          </p:nvSpPr>
          <p:spPr>
            <a:xfrm rot="5400000">
              <a:off x="8507913" y="3942222"/>
              <a:ext cx="4239849" cy="579023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41 CuadroTexto"/>
            <p:cNvSpPr txBox="1"/>
            <p:nvPr/>
          </p:nvSpPr>
          <p:spPr>
            <a:xfrm>
              <a:off x="11015517" y="4002463"/>
              <a:ext cx="926758" cy="556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102031"/>
                  </a:solidFill>
                  <a:latin typeface="Century Gothic" panose="020B0502020202020204" pitchFamily="34" charset="0"/>
                </a:rPr>
                <a:t>Unified </a:t>
              </a:r>
              <a:br>
                <a:rPr lang="en-US" sz="1400" b="1" dirty="0" smtClean="0">
                  <a:solidFill>
                    <a:srgbClr val="102031"/>
                  </a:solidFill>
                  <a:latin typeface="Century Gothic" panose="020B0502020202020204" pitchFamily="34" charset="0"/>
                </a:rPr>
              </a:br>
              <a:r>
                <a:rPr lang="en-US" sz="1400" b="1" dirty="0" smtClean="0">
                  <a:solidFill>
                    <a:srgbClr val="102031"/>
                  </a:solidFill>
                  <a:latin typeface="Century Gothic" panose="020B0502020202020204" pitchFamily="34" charset="0"/>
                </a:rPr>
                <a:t>Solution</a:t>
              </a:r>
              <a:endParaRPr lang="en-US" sz="1400" b="1" dirty="0">
                <a:solidFill>
                  <a:srgbClr val="102031"/>
                </a:solidFill>
                <a:latin typeface="Century Gothic" panose="020B0502020202020204" pitchFamily="34" charset="0"/>
              </a:endParaRPr>
            </a:p>
          </p:txBody>
        </p:sp>
        <p:graphicFrame>
          <p:nvGraphicFramePr>
            <p:cNvPr id="18" name="Diagrama 3"/>
            <p:cNvGraphicFramePr/>
            <p:nvPr>
              <p:extLst>
                <p:ext uri="{D42A27DB-BD31-4B8C-83A1-F6EECF244321}">
                  <p14:modId xmlns:p14="http://schemas.microsoft.com/office/powerpoint/2010/main" val="3798745099"/>
                </p:ext>
              </p:extLst>
            </p:nvPr>
          </p:nvGraphicFramePr>
          <p:xfrm>
            <a:off x="240416" y="5025624"/>
            <a:ext cx="8246998" cy="1487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Flecha derecha 9"/>
            <p:cNvSpPr/>
            <p:nvPr/>
          </p:nvSpPr>
          <p:spPr>
            <a:xfrm>
              <a:off x="8809491" y="4562603"/>
              <a:ext cx="1387245" cy="587711"/>
            </a:xfrm>
            <a:prstGeom prst="rightArrow">
              <a:avLst/>
            </a:prstGeom>
            <a:solidFill>
              <a:srgbClr val="0070C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</a:rPr>
                <a:t>Structure indicators</a:t>
              </a:r>
              <a:endParaRPr lang="en-US" sz="9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Flecha derecha 12"/>
            <p:cNvSpPr/>
            <p:nvPr/>
          </p:nvSpPr>
          <p:spPr>
            <a:xfrm>
              <a:off x="8821206" y="2819922"/>
              <a:ext cx="1363816" cy="587711"/>
            </a:xfrm>
            <a:prstGeom prst="rightArrow">
              <a:avLst/>
            </a:prstGeom>
            <a:solidFill>
              <a:srgbClr val="0070C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Result indicators</a:t>
              </a:r>
              <a:endParaRPr lang="en-US" sz="9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Flecha derecha 13"/>
            <p:cNvSpPr/>
            <p:nvPr/>
          </p:nvSpPr>
          <p:spPr>
            <a:xfrm>
              <a:off x="8809491" y="3691262"/>
              <a:ext cx="1387245" cy="587711"/>
            </a:xfrm>
            <a:prstGeom prst="rightArrow">
              <a:avLst/>
            </a:prstGeom>
            <a:solidFill>
              <a:srgbClr val="0070C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Process indicators</a:t>
              </a:r>
              <a:endParaRPr lang="en-US" sz="9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TextBox 24"/>
          <p:cNvSpPr txBox="1"/>
          <p:nvPr/>
        </p:nvSpPr>
        <p:spPr>
          <a:xfrm>
            <a:off x="346188" y="311778"/>
            <a:ext cx="760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UNIFIED MODEL STRUCTURE</a:t>
            </a:r>
            <a:endParaRPr lang="en-US" sz="28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/>
          <p:cNvSpPr txBox="1"/>
          <p:nvPr/>
        </p:nvSpPr>
        <p:spPr>
          <a:xfrm>
            <a:off x="335359" y="434464"/>
            <a:ext cx="6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SMART </a:t>
            </a:r>
            <a:r>
              <a:rPr lang="en-US" sz="28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CITY HIGHWAY</a:t>
            </a:r>
            <a:endParaRPr lang="en-US" sz="28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4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53" y="1004861"/>
            <a:ext cx="7847445" cy="4622350"/>
          </a:xfrm>
          <a:prstGeom prst="rect">
            <a:avLst/>
          </a:prstGeom>
        </p:spPr>
      </p:pic>
      <p:cxnSp>
        <p:nvCxnSpPr>
          <p:cNvPr id="37" name="11 Conector curvado"/>
          <p:cNvCxnSpPr>
            <a:stCxn id="42" idx="2"/>
            <a:endCxn id="44" idx="0"/>
          </p:cNvCxnSpPr>
          <p:nvPr/>
        </p:nvCxnSpPr>
        <p:spPr>
          <a:xfrm rot="10800000" flipV="1">
            <a:off x="1864419" y="1612967"/>
            <a:ext cx="2750831" cy="1088296"/>
          </a:xfrm>
          <a:prstGeom prst="curvedConnector2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20 Conector curvado"/>
          <p:cNvCxnSpPr>
            <a:stCxn id="44" idx="4"/>
            <a:endCxn id="45" idx="2"/>
          </p:cNvCxnSpPr>
          <p:nvPr/>
        </p:nvCxnSpPr>
        <p:spPr>
          <a:xfrm rot="5400000">
            <a:off x="370984" y="4347020"/>
            <a:ext cx="2581172" cy="405697"/>
          </a:xfrm>
          <a:prstGeom prst="curvedConnector4">
            <a:avLst>
              <a:gd name="adj1" fmla="val 44595"/>
              <a:gd name="adj2" fmla="val 156347"/>
            </a:avLst>
          </a:prstGeom>
          <a:ln w="152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23 Conector curvado"/>
          <p:cNvCxnSpPr>
            <a:stCxn id="60" idx="2"/>
            <a:endCxn id="45" idx="6"/>
          </p:cNvCxnSpPr>
          <p:nvPr/>
        </p:nvCxnSpPr>
        <p:spPr>
          <a:xfrm rot="10800000" flipV="1">
            <a:off x="4078372" y="5128126"/>
            <a:ext cx="1517656" cy="712327"/>
          </a:xfrm>
          <a:prstGeom prst="curvedConnector3">
            <a:avLst>
              <a:gd name="adj1" fmla="val 50000"/>
            </a:avLst>
          </a:prstGeom>
          <a:ln w="152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Resultado de imagen para soporte y mantenimi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99" y="535779"/>
            <a:ext cx="1309938" cy="9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32" y="618046"/>
            <a:ext cx="2731162" cy="787485"/>
          </a:xfrm>
          <a:prstGeom prst="rect">
            <a:avLst/>
          </a:prstGeom>
        </p:spPr>
      </p:pic>
      <p:sp>
        <p:nvSpPr>
          <p:cNvPr id="42" name="1 Elipse"/>
          <p:cNvSpPr/>
          <p:nvPr/>
        </p:nvSpPr>
        <p:spPr>
          <a:xfrm>
            <a:off x="4615249" y="1333957"/>
            <a:ext cx="2401732" cy="55801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Status </a:t>
            </a:r>
            <a:r>
              <a:rPr lang="es-CO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Assessment</a:t>
            </a:r>
            <a:endParaRPr lang="es-CO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3 CuadroTexto"/>
          <p:cNvSpPr txBox="1"/>
          <p:nvPr/>
        </p:nvSpPr>
        <p:spPr>
          <a:xfrm>
            <a:off x="356464" y="847639"/>
            <a:ext cx="4423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4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proposed evolution path for </a:t>
            </a:r>
            <a:r>
              <a:rPr lang="en-US" dirty="0" smtClean="0"/>
              <a:t>smart city.</a:t>
            </a:r>
            <a:endParaRPr lang="es-CO" dirty="0"/>
          </a:p>
        </p:txBody>
      </p:sp>
      <p:sp>
        <p:nvSpPr>
          <p:cNvPr id="44" name="5 Elipse"/>
          <p:cNvSpPr/>
          <p:nvPr/>
        </p:nvSpPr>
        <p:spPr>
          <a:xfrm>
            <a:off x="874678" y="2701263"/>
            <a:ext cx="1979480" cy="55801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Consulting Development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6 Elipse"/>
          <p:cNvSpPr/>
          <p:nvPr/>
        </p:nvSpPr>
        <p:spPr>
          <a:xfrm>
            <a:off x="1458721" y="5561444"/>
            <a:ext cx="2619651" cy="55801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City Model Structuring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27 Conector"/>
          <p:cNvSpPr/>
          <p:nvPr/>
        </p:nvSpPr>
        <p:spPr>
          <a:xfrm>
            <a:off x="5680056" y="1238713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29 Conector"/>
          <p:cNvSpPr/>
          <p:nvPr/>
        </p:nvSpPr>
        <p:spPr>
          <a:xfrm>
            <a:off x="2632487" y="5464122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8" name="32 Conector curvado"/>
          <p:cNvCxnSpPr>
            <a:stCxn id="60" idx="6"/>
            <a:endCxn id="62" idx="4"/>
          </p:cNvCxnSpPr>
          <p:nvPr/>
        </p:nvCxnSpPr>
        <p:spPr>
          <a:xfrm flipV="1">
            <a:off x="7692929" y="4351042"/>
            <a:ext cx="2603492" cy="777085"/>
          </a:xfrm>
          <a:prstGeom prst="curvedConnector2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33 Conector curvado"/>
          <p:cNvCxnSpPr>
            <a:stCxn id="42" idx="2"/>
            <a:endCxn id="44" idx="0"/>
          </p:cNvCxnSpPr>
          <p:nvPr/>
        </p:nvCxnSpPr>
        <p:spPr>
          <a:xfrm rot="10800000" flipV="1">
            <a:off x="1864419" y="1612967"/>
            <a:ext cx="2750831" cy="1088296"/>
          </a:xfrm>
          <a:prstGeom prst="curvedConnector2">
            <a:avLst/>
          </a:prstGeom>
          <a:ln w="127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34 Conector curvado"/>
          <p:cNvCxnSpPr>
            <a:stCxn id="44" idx="4"/>
            <a:endCxn id="45" idx="2"/>
          </p:cNvCxnSpPr>
          <p:nvPr/>
        </p:nvCxnSpPr>
        <p:spPr>
          <a:xfrm rot="5400000">
            <a:off x="370984" y="4347020"/>
            <a:ext cx="2581172" cy="405697"/>
          </a:xfrm>
          <a:prstGeom prst="curvedConnector4">
            <a:avLst>
              <a:gd name="adj1" fmla="val 44595"/>
              <a:gd name="adj2" fmla="val 156347"/>
            </a:avLst>
          </a:prstGeom>
          <a:ln w="127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36 Conector curvado"/>
          <p:cNvCxnSpPr>
            <a:stCxn id="60" idx="2"/>
            <a:endCxn id="45" idx="6"/>
          </p:cNvCxnSpPr>
          <p:nvPr/>
        </p:nvCxnSpPr>
        <p:spPr>
          <a:xfrm rot="10800000" flipV="1">
            <a:off x="4078372" y="5128126"/>
            <a:ext cx="1517656" cy="712327"/>
          </a:xfrm>
          <a:prstGeom prst="curvedConnector3">
            <a:avLst>
              <a:gd name="adj1" fmla="val 50000"/>
            </a:avLst>
          </a:prstGeom>
          <a:ln w="127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39 Conector curvado"/>
          <p:cNvCxnSpPr>
            <a:stCxn id="60" idx="6"/>
            <a:endCxn id="62" idx="4"/>
          </p:cNvCxnSpPr>
          <p:nvPr/>
        </p:nvCxnSpPr>
        <p:spPr>
          <a:xfrm flipV="1">
            <a:off x="7692929" y="4351042"/>
            <a:ext cx="2603492" cy="777085"/>
          </a:xfrm>
          <a:prstGeom prst="curvedConnector2">
            <a:avLst/>
          </a:prstGeom>
          <a:ln w="127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32 Conector curvado"/>
          <p:cNvCxnSpPr>
            <a:stCxn id="62" idx="0"/>
            <a:endCxn id="64" idx="6"/>
          </p:cNvCxnSpPr>
          <p:nvPr/>
        </p:nvCxnSpPr>
        <p:spPr>
          <a:xfrm rot="5400000" flipH="1" flipV="1">
            <a:off x="9425949" y="2475817"/>
            <a:ext cx="2187678" cy="446734"/>
          </a:xfrm>
          <a:prstGeom prst="curvedConnector4">
            <a:avLst>
              <a:gd name="adj1" fmla="val 43623"/>
              <a:gd name="adj2" fmla="val 151171"/>
            </a:avLst>
          </a:prstGeom>
          <a:ln w="152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39 Conector curvado"/>
          <p:cNvCxnSpPr>
            <a:stCxn id="62" idx="0"/>
            <a:endCxn id="64" idx="6"/>
          </p:cNvCxnSpPr>
          <p:nvPr/>
        </p:nvCxnSpPr>
        <p:spPr>
          <a:xfrm rot="5400000" flipH="1" flipV="1">
            <a:off x="9425949" y="2475817"/>
            <a:ext cx="2187678" cy="446734"/>
          </a:xfrm>
          <a:prstGeom prst="curvedConnector4">
            <a:avLst>
              <a:gd name="adj1" fmla="val 43623"/>
              <a:gd name="adj2" fmla="val 151171"/>
            </a:avLst>
          </a:prstGeom>
          <a:ln w="127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28 Conector"/>
          <p:cNvSpPr/>
          <p:nvPr/>
        </p:nvSpPr>
        <p:spPr>
          <a:xfrm>
            <a:off x="1728360" y="2602870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6" name="Picture 6" descr="Resultado de imagen para consultoria empresari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3" y="1985962"/>
            <a:ext cx="746599" cy="86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Resultado de imagen para contratació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19" y="5519017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Resultado de imagen para implementación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488" y="4399676"/>
            <a:ext cx="1243075" cy="12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Resultado de imagen para estructurac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88" y="4252600"/>
            <a:ext cx="1329373" cy="14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7 Elipse"/>
          <p:cNvSpPr/>
          <p:nvPr/>
        </p:nvSpPr>
        <p:spPr>
          <a:xfrm>
            <a:off x="5596028" y="4748037"/>
            <a:ext cx="2096901" cy="76017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Funding Source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30 Conector"/>
          <p:cNvSpPr/>
          <p:nvPr/>
        </p:nvSpPr>
        <p:spPr>
          <a:xfrm>
            <a:off x="6472582" y="4658004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4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8 Elipse"/>
          <p:cNvSpPr/>
          <p:nvPr/>
        </p:nvSpPr>
        <p:spPr>
          <a:xfrm>
            <a:off x="9120010" y="3793023"/>
            <a:ext cx="2352822" cy="55801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Implementation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31 Conector"/>
          <p:cNvSpPr/>
          <p:nvPr/>
        </p:nvSpPr>
        <p:spPr>
          <a:xfrm>
            <a:off x="10160363" y="3702990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5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8 Elipse"/>
          <p:cNvSpPr/>
          <p:nvPr/>
        </p:nvSpPr>
        <p:spPr>
          <a:xfrm>
            <a:off x="8390333" y="1326335"/>
            <a:ext cx="2352822" cy="558019"/>
          </a:xfrm>
          <a:prstGeom prst="ellipse">
            <a:avLst/>
          </a:prstGeom>
          <a:solidFill>
            <a:srgbClr val="10203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Evolution and Maintenance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31 Conector"/>
          <p:cNvSpPr/>
          <p:nvPr/>
        </p:nvSpPr>
        <p:spPr>
          <a:xfrm>
            <a:off x="9430685" y="1236304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6</a:t>
            </a:r>
            <a:endParaRPr lang="es-CO" sz="105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42441" y="982176"/>
            <a:ext cx="10410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Inadequate practices </a:t>
            </a:r>
            <a:r>
              <a:rPr lang="en-US" sz="2400" dirty="0" smtClean="0">
                <a:latin typeface="Helvetica Neue"/>
                <a:cs typeface="Arial"/>
              </a:rPr>
              <a:t>on </a:t>
            </a:r>
            <a:r>
              <a:rPr lang="en-US" sz="2400" dirty="0" smtClean="0">
                <a:latin typeface="Helvetica Neue"/>
                <a:cs typeface="Arial"/>
              </a:rPr>
              <a:t>project </a:t>
            </a:r>
            <a:r>
              <a:rPr lang="en-US" sz="2400" dirty="0" smtClean="0">
                <a:latin typeface="Helvetica Neue"/>
                <a:cs typeface="Arial"/>
              </a:rPr>
              <a:t>structure </a:t>
            </a:r>
            <a:r>
              <a:rPr lang="en-US" sz="2400" dirty="0" smtClean="0">
                <a:latin typeface="Helvetica Neue"/>
                <a:cs typeface="Arial"/>
              </a:rPr>
              <a:t>and formulation.</a:t>
            </a:r>
          </a:p>
          <a:p>
            <a:pPr marL="342900" indent="-342900" algn="just">
              <a:buFont typeface="Wingdings" charset="2"/>
              <a:buChar char="ü"/>
            </a:pPr>
            <a:endParaRPr lang="en-US" sz="2400" dirty="0" smtClean="0">
              <a:latin typeface="Helvetica Neue"/>
              <a:cs typeface="Arial"/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Absence of </a:t>
            </a:r>
            <a:r>
              <a:rPr lang="en-US" sz="2400" dirty="0" smtClean="0">
                <a:latin typeface="Helvetica Neue"/>
                <a:cs typeface="Arial"/>
              </a:rPr>
              <a:t>IT-Programs and </a:t>
            </a:r>
            <a:r>
              <a:rPr lang="en-US" sz="2400" dirty="0" smtClean="0">
                <a:latin typeface="Helvetica Neue"/>
                <a:cs typeface="Arial"/>
              </a:rPr>
              <a:t>strategic plans.</a:t>
            </a:r>
          </a:p>
          <a:p>
            <a:pPr algn="just"/>
            <a:endParaRPr lang="en-US" sz="2400" dirty="0" smtClean="0">
              <a:latin typeface="Helvetica Neue"/>
              <a:cs typeface="Arial"/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Disarticulation with national </a:t>
            </a:r>
            <a:r>
              <a:rPr lang="en-US" sz="2400" dirty="0" smtClean="0">
                <a:latin typeface="Helvetica Neue"/>
                <a:cs typeface="Arial"/>
              </a:rPr>
              <a:t>plans.</a:t>
            </a:r>
            <a:endParaRPr lang="en-US" sz="2400" dirty="0" smtClean="0">
              <a:latin typeface="Helvetica Neue"/>
              <a:cs typeface="Arial"/>
            </a:endParaRPr>
          </a:p>
          <a:p>
            <a:pPr algn="just"/>
            <a:endParaRPr lang="en-US" sz="2400" dirty="0" smtClean="0">
              <a:latin typeface="Helvetica Neue"/>
              <a:cs typeface="Arial"/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>
                <a:latin typeface="Helvetica Neue"/>
                <a:cs typeface="Arial"/>
              </a:rPr>
              <a:t>Deficiency knowledge </a:t>
            </a:r>
            <a:r>
              <a:rPr lang="en-US" sz="2400" dirty="0" smtClean="0">
                <a:latin typeface="Helvetica Neue"/>
                <a:cs typeface="Arial"/>
              </a:rPr>
              <a:t>of regulatory framework.</a:t>
            </a:r>
          </a:p>
          <a:p>
            <a:pPr algn="just"/>
            <a:endParaRPr lang="en-US" sz="2400" dirty="0" smtClean="0">
              <a:latin typeface="Helvetica Neue"/>
              <a:cs typeface="Arial"/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Poor precision of technological and scientific matters.</a:t>
            </a:r>
          </a:p>
          <a:p>
            <a:pPr algn="just"/>
            <a:endParaRPr lang="en-US" sz="2400" dirty="0" smtClean="0">
              <a:latin typeface="Helvetica Neue"/>
              <a:cs typeface="Arial"/>
            </a:endParaRPr>
          </a:p>
          <a:p>
            <a:pPr marL="342900" indent="-3429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Lack </a:t>
            </a:r>
            <a:r>
              <a:rPr lang="en-US" sz="2400" dirty="0">
                <a:latin typeface="Helvetica Neue"/>
                <a:cs typeface="Arial"/>
              </a:rPr>
              <a:t>of federal and long term </a:t>
            </a:r>
            <a:r>
              <a:rPr lang="en-US" sz="2400" dirty="0" smtClean="0">
                <a:latin typeface="Helvetica Neue"/>
                <a:cs typeface="Arial"/>
              </a:rPr>
              <a:t>objectives </a:t>
            </a:r>
            <a:r>
              <a:rPr lang="en-US" sz="2400" dirty="0">
                <a:latin typeface="Helvetica Neue"/>
                <a:cs typeface="Arial"/>
              </a:rPr>
              <a:t>for better economical and social impact.</a:t>
            </a:r>
          </a:p>
        </p:txBody>
      </p:sp>
      <p:sp>
        <p:nvSpPr>
          <p:cNvPr id="4" name="Título 3"/>
          <p:cNvSpPr txBox="1">
            <a:spLocks noGrp="1"/>
          </p:cNvSpPr>
          <p:nvPr>
            <p:ph type="title"/>
          </p:nvPr>
        </p:nvSpPr>
        <p:spPr>
          <a:xfrm>
            <a:off x="439711" y="31575"/>
            <a:ext cx="113311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PROJECT APPROBATION ISSUES </a:t>
            </a:r>
            <a:r>
              <a:rPr lang="es-ES" sz="2400" b="1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IT-</a:t>
            </a:r>
            <a:r>
              <a:rPr lang="es-ES" sz="2400" b="1" dirty="0" err="1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Programs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8920" y="1533905"/>
            <a:ext cx="111210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Helvetica Neue"/>
                <a:cs typeface="Arial"/>
              </a:rPr>
              <a:t>Overall </a:t>
            </a:r>
            <a:r>
              <a:rPr lang="en-US" sz="2400" dirty="0">
                <a:latin typeface="Helvetica Neue"/>
                <a:cs typeface="Arial"/>
              </a:rPr>
              <a:t>IT-Programs application </a:t>
            </a:r>
            <a:r>
              <a:rPr lang="en-US" sz="2400" dirty="0">
                <a:latin typeface="Helvetica Neue"/>
                <a:cs typeface="Arial"/>
              </a:rPr>
              <a:t>to all PDD's sectors to achieve a </a:t>
            </a:r>
            <a:r>
              <a:rPr lang="en-US" sz="2400" dirty="0" smtClean="0">
                <a:latin typeface="Helvetica Neue"/>
                <a:cs typeface="Arial"/>
              </a:rPr>
              <a:t>smart city</a:t>
            </a:r>
            <a:r>
              <a:rPr lang="es-ES" sz="2400" dirty="0" smtClean="0">
                <a:latin typeface="Helvetica Neue"/>
                <a:cs typeface="Arial"/>
              </a:rPr>
              <a:t>:</a:t>
            </a:r>
          </a:p>
          <a:p>
            <a:endParaRPr lang="es-ES" sz="2400" b="1" dirty="0">
              <a:latin typeface="Helvetica Neue"/>
              <a:cs typeface="Arial"/>
            </a:endParaRPr>
          </a:p>
          <a:p>
            <a:pPr marL="914400" lvl="1" indent="-4572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Higher level of productivity and competitiveness</a:t>
            </a:r>
            <a:r>
              <a:rPr lang="es-ES" sz="2400" dirty="0" smtClean="0">
                <a:latin typeface="Helvetica Neue"/>
                <a:cs typeface="Arial"/>
              </a:rPr>
              <a:t>.</a:t>
            </a:r>
          </a:p>
          <a:p>
            <a:pPr lvl="1" algn="just"/>
            <a:endParaRPr lang="es-ES" sz="2400" dirty="0">
              <a:latin typeface="Helvetica Neue"/>
              <a:cs typeface="Arial"/>
            </a:endParaRPr>
          </a:p>
          <a:p>
            <a:pPr marL="914400" lvl="1" indent="-4572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Further development and global economy mindset.</a:t>
            </a:r>
            <a:endParaRPr lang="es-ES" sz="2400" dirty="0" smtClean="0">
              <a:latin typeface="Helvetica Neue"/>
              <a:cs typeface="Arial"/>
            </a:endParaRPr>
          </a:p>
          <a:p>
            <a:pPr lvl="1" algn="just"/>
            <a:endParaRPr lang="es-ES" sz="2400" dirty="0" smtClean="0">
              <a:latin typeface="Helvetica Neue"/>
              <a:cs typeface="Arial"/>
            </a:endParaRPr>
          </a:p>
          <a:p>
            <a:pPr marL="914400" lvl="1" indent="-457200" algn="just">
              <a:buFont typeface="Wingdings" charset="2"/>
              <a:buChar char="ü"/>
            </a:pPr>
            <a:r>
              <a:rPr lang="en-US" sz="2400" dirty="0">
                <a:latin typeface="Helvetica Neue"/>
                <a:cs typeface="Arial"/>
              </a:rPr>
              <a:t>Greater efficiency in the public management and better service provision to the citizen.</a:t>
            </a:r>
            <a:endParaRPr lang="es-ES" sz="2400" dirty="0" smtClean="0">
              <a:latin typeface="Helvetica Neue"/>
              <a:cs typeface="Arial"/>
            </a:endParaRPr>
          </a:p>
          <a:p>
            <a:pPr lvl="1" algn="just"/>
            <a:endParaRPr lang="es-ES" sz="2400" dirty="0" smtClean="0">
              <a:latin typeface="Helvetica Neue"/>
              <a:cs typeface="Arial"/>
            </a:endParaRPr>
          </a:p>
          <a:p>
            <a:pPr marL="914400" lvl="1" indent="-457200" algn="just">
              <a:buFont typeface="Wingdings" charset="2"/>
              <a:buChar char="ü"/>
            </a:pPr>
            <a:r>
              <a:rPr lang="en-US" sz="2400" dirty="0" smtClean="0">
                <a:latin typeface="Helvetica Neue"/>
                <a:cs typeface="Arial"/>
              </a:rPr>
              <a:t>Increased </a:t>
            </a:r>
            <a:r>
              <a:rPr lang="en-US" sz="2400" dirty="0" smtClean="0">
                <a:latin typeface="Helvetica Neue"/>
                <a:cs typeface="Arial"/>
              </a:rPr>
              <a:t>quality life </a:t>
            </a:r>
            <a:r>
              <a:rPr lang="en-US" sz="2400" dirty="0" smtClean="0">
                <a:latin typeface="Helvetica Neue"/>
                <a:cs typeface="Arial"/>
              </a:rPr>
              <a:t>of </a:t>
            </a:r>
            <a:r>
              <a:rPr lang="en-US" sz="2400" dirty="0" smtClean="0">
                <a:latin typeface="Helvetica Neue"/>
                <a:cs typeface="Arial"/>
              </a:rPr>
              <a:t>citizens</a:t>
            </a:r>
            <a:r>
              <a:rPr lang="en-US" sz="2400" dirty="0" smtClean="0">
                <a:latin typeface="Helvetica Neue"/>
                <a:cs typeface="Arial"/>
              </a:rPr>
              <a:t>.</a:t>
            </a:r>
            <a:endParaRPr lang="es-ES" sz="2400" dirty="0">
              <a:latin typeface="Helvetica Neue"/>
              <a:cs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02815" y="554806"/>
            <a:ext cx="11121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etter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engagement for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IT-Programs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funded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with government and </a:t>
            </a:r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international 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resources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697</Words>
  <Application>Microsoft Office PowerPoint</Application>
  <PresentationFormat>Panorámica</PresentationFormat>
  <Paragraphs>181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Helvetica Neue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APPROBATION ISSUES IT-Programs:</vt:lpstr>
      <vt:lpstr>Presentación de PowerPoint</vt:lpstr>
      <vt:lpstr>Presentación de PowerPoint</vt:lpstr>
      <vt:lpstr>Best support with IT-Programs to move forward Smart City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Hilda María Besson García</dc:creator>
  <cp:lastModifiedBy>Harry Alfredo Wong Molina</cp:lastModifiedBy>
  <cp:revision>131</cp:revision>
  <dcterms:created xsi:type="dcterms:W3CDTF">2016-09-21T01:09:18Z</dcterms:created>
  <dcterms:modified xsi:type="dcterms:W3CDTF">2016-10-11T18:09:43Z</dcterms:modified>
</cp:coreProperties>
</file>